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33"/>
  </p:notesMasterIdLst>
  <p:sldIdLst>
    <p:sldId id="283" r:id="rId2"/>
    <p:sldId id="314" r:id="rId3"/>
    <p:sldId id="289" r:id="rId4"/>
    <p:sldId id="290" r:id="rId5"/>
    <p:sldId id="291" r:id="rId6"/>
    <p:sldId id="364" r:id="rId7"/>
    <p:sldId id="284" r:id="rId8"/>
    <p:sldId id="292" r:id="rId9"/>
    <p:sldId id="293" r:id="rId10"/>
    <p:sldId id="294" r:id="rId11"/>
    <p:sldId id="301" r:id="rId12"/>
    <p:sldId id="295" r:id="rId13"/>
    <p:sldId id="303" r:id="rId14"/>
    <p:sldId id="296" r:id="rId15"/>
    <p:sldId id="297" r:id="rId16"/>
    <p:sldId id="306" r:id="rId17"/>
    <p:sldId id="298" r:id="rId18"/>
    <p:sldId id="302" r:id="rId19"/>
    <p:sldId id="299" r:id="rId20"/>
    <p:sldId id="288" r:id="rId21"/>
    <p:sldId id="305" r:id="rId22"/>
    <p:sldId id="309" r:id="rId23"/>
    <p:sldId id="359" r:id="rId24"/>
    <p:sldId id="315" r:id="rId25"/>
    <p:sldId id="360" r:id="rId26"/>
    <p:sldId id="312" r:id="rId27"/>
    <p:sldId id="316" r:id="rId28"/>
    <p:sldId id="285" r:id="rId29"/>
    <p:sldId id="308" r:id="rId30"/>
    <p:sldId id="310" r:id="rId31"/>
    <p:sldId id="311" r:id="rId32"/>
  </p:sldIdLst>
  <p:sldSz cx="12192000" cy="6858000"/>
  <p:notesSz cx="7104063" cy="1023461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rginia Ferreiro" initials="VF" lastIdx="1" clrIdx="0">
    <p:extLst>
      <p:ext uri="{19B8F6BF-5375-455C-9EA6-DF929625EA0E}">
        <p15:presenceInfo xmlns:p15="http://schemas.microsoft.com/office/powerpoint/2012/main" userId="c94800a4882c1b0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FF"/>
    <a:srgbClr val="99FF66"/>
    <a:srgbClr val="9966FF"/>
    <a:srgbClr val="00CC00"/>
    <a:srgbClr val="FF3399"/>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17" autoAdjust="0"/>
    <p:restoredTop sz="94249" autoAdjust="0"/>
  </p:normalViewPr>
  <p:slideViewPr>
    <p:cSldViewPr snapToGrid="0">
      <p:cViewPr varScale="1">
        <p:scale>
          <a:sx n="90" d="100"/>
          <a:sy n="90" d="100"/>
        </p:scale>
        <p:origin x="59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bwMode="auto">
          <a:xfrm>
            <a:off x="0" y="0"/>
            <a:ext cx="3078163" cy="512763"/>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495300">
              <a:defRPr sz="1300">
                <a:latin typeface="Calibri" pitchFamily="34" charset="0"/>
              </a:defRPr>
            </a:lvl1pPr>
          </a:lstStyle>
          <a:p>
            <a:endParaRPr lang="es-AR"/>
          </a:p>
        </p:txBody>
      </p:sp>
      <p:sp>
        <p:nvSpPr>
          <p:cNvPr id="3" name="Marcador de fecha 2"/>
          <p:cNvSpPr>
            <a:spLocks noGrp="1"/>
          </p:cNvSpPr>
          <p:nvPr>
            <p:ph type="dt" idx="1"/>
          </p:nvPr>
        </p:nvSpPr>
        <p:spPr bwMode="auto">
          <a:xfrm>
            <a:off x="4024313" y="0"/>
            <a:ext cx="3078162" cy="512763"/>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495300">
              <a:defRPr sz="1300">
                <a:latin typeface="Calibri" pitchFamily="34" charset="0"/>
              </a:defRPr>
            </a:lvl1pPr>
          </a:lstStyle>
          <a:p>
            <a:fld id="{BE0ABE4E-4E3B-4B15-8CDB-1DD9F73C028E}" type="datetimeFigureOut">
              <a:rPr lang="es-AR"/>
              <a:pPr/>
              <a:t>12/6/2020</a:t>
            </a:fld>
            <a:endParaRPr lang="es-AR"/>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pPr lvl="0"/>
            <a:endParaRPr lang="es-AR" noProof="0" dirty="0"/>
          </a:p>
        </p:txBody>
      </p:sp>
      <p:sp>
        <p:nvSpPr>
          <p:cNvPr id="5" name="Marcador de notas 4"/>
          <p:cNvSpPr>
            <a:spLocks noGrp="1"/>
          </p:cNvSpPr>
          <p:nvPr>
            <p:ph type="body" sz="quarter" idx="3"/>
          </p:nvPr>
        </p:nvSpPr>
        <p:spPr bwMode="auto">
          <a:xfrm>
            <a:off x="711200" y="4926013"/>
            <a:ext cx="5683250" cy="40290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s-ES" noProof="0"/>
              <a:t>Haga clic para modificar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AR" noProof="0"/>
          </a:p>
        </p:txBody>
      </p:sp>
      <p:sp>
        <p:nvSpPr>
          <p:cNvPr id="6" name="Marcador de pie de página 5"/>
          <p:cNvSpPr>
            <a:spLocks noGrp="1"/>
          </p:cNvSpPr>
          <p:nvPr>
            <p:ph type="ftr" sz="quarter" idx="4"/>
          </p:nvPr>
        </p:nvSpPr>
        <p:spPr bwMode="auto">
          <a:xfrm>
            <a:off x="0" y="9721850"/>
            <a:ext cx="3078163" cy="512763"/>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495300">
              <a:defRPr sz="1300">
                <a:latin typeface="Calibri" pitchFamily="34" charset="0"/>
              </a:defRPr>
            </a:lvl1pPr>
          </a:lstStyle>
          <a:p>
            <a:endParaRPr lang="es-AR"/>
          </a:p>
        </p:txBody>
      </p:sp>
      <p:sp>
        <p:nvSpPr>
          <p:cNvPr id="7" name="Marcador de número de diapositiva 6"/>
          <p:cNvSpPr>
            <a:spLocks noGrp="1"/>
          </p:cNvSpPr>
          <p:nvPr>
            <p:ph type="sldNum" sz="quarter" idx="5"/>
          </p:nvPr>
        </p:nvSpPr>
        <p:spPr bwMode="auto">
          <a:xfrm>
            <a:off x="4024313" y="9721850"/>
            <a:ext cx="3078162" cy="512763"/>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495300">
              <a:defRPr sz="1300">
                <a:latin typeface="Calibri" pitchFamily="34" charset="0"/>
              </a:defRPr>
            </a:lvl1pPr>
          </a:lstStyle>
          <a:p>
            <a:fld id="{8766E100-3130-435E-B9EE-4DCB3AD4E1EC}" type="slidenum">
              <a:rPr lang="es-AR"/>
              <a:pPr/>
              <a:t>‹Nº›</a:t>
            </a:fld>
            <a:endParaRPr lang="es-AR"/>
          </a:p>
        </p:txBody>
      </p:sp>
    </p:spTree>
    <p:extLst>
      <p:ext uri="{BB962C8B-B14F-4D97-AF65-F5344CB8AC3E}">
        <p14:creationId xmlns:p14="http://schemas.microsoft.com/office/powerpoint/2010/main" val="21696280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15"/>
          <p:cNvGrpSpPr>
            <a:grpSpLocks/>
          </p:cNvGrpSpPr>
          <p:nvPr/>
        </p:nvGrpSpPr>
        <p:grpSpPr bwMode="auto">
          <a:xfrm>
            <a:off x="0" y="-7938"/>
            <a:ext cx="12192000" cy="6865938"/>
            <a:chOff x="0" y="-8467"/>
            <a:chExt cx="12192000" cy="6866467"/>
          </a:xfrm>
        </p:grpSpPr>
        <p:sp>
          <p:nvSpPr>
            <p:cNvPr id="5" name="Freeform 1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18"/>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9"/>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22"/>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26"/>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15" name="Date Placeholder 3"/>
          <p:cNvSpPr>
            <a:spLocks noGrp="1"/>
          </p:cNvSpPr>
          <p:nvPr>
            <p:ph type="dt" sz="half" idx="10"/>
          </p:nvPr>
        </p:nvSpPr>
        <p:spPr/>
        <p:txBody>
          <a:bodyPr/>
          <a:lstStyle>
            <a:lvl1pPr>
              <a:defRPr/>
            </a:lvl1pPr>
          </a:lstStyle>
          <a:p>
            <a:pPr>
              <a:defRPr/>
            </a:pPr>
            <a:fld id="{679B8C1B-68FF-4350-A76E-B958F43CD4A3}" type="datetimeFigureOut">
              <a:rPr lang="en-US"/>
              <a:pPr>
                <a:defRPr/>
              </a:pPr>
              <a:t>6/12/2020</a:t>
            </a:fld>
            <a:endParaRPr lang="en-US" dirty="0"/>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35B0FDF8-6562-4E45-A5B4-1317277773DF}"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B0DC049D-13BC-456C-94F0-7FB32087F535}" type="datetimeFigureOut">
              <a:rPr lang="en-US"/>
              <a:pPr>
                <a:defRPr/>
              </a:pPr>
              <a:t>6/12/2020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BB9A28-FFFF-4F00-B7D5-529C8198B338}"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7" name="Date Placeholder 3"/>
          <p:cNvSpPr>
            <a:spLocks noGrp="1"/>
          </p:cNvSpPr>
          <p:nvPr>
            <p:ph type="dt" sz="half" idx="14"/>
          </p:nvPr>
        </p:nvSpPr>
        <p:spPr/>
        <p:txBody>
          <a:bodyPr/>
          <a:lstStyle>
            <a:lvl1pPr>
              <a:defRPr/>
            </a:lvl1pPr>
          </a:lstStyle>
          <a:p>
            <a:pPr>
              <a:defRPr/>
            </a:pPr>
            <a:fld id="{44364325-301B-45C1-8988-0CFFF94EB890}" type="datetimeFigureOut">
              <a:rPr lang="en-US"/>
              <a:pPr>
                <a:defRPr/>
              </a:pPr>
              <a:t>6/12/2020</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F3AC4291-AD68-4DC8-9C70-99C61BC291BE}"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ABFFA9A3-6509-4202-8818-A8222943E1C0}" type="datetimeFigureOut">
              <a:rPr lang="en-US"/>
              <a:pPr>
                <a:defRPr/>
              </a:pPr>
              <a:t>6/12/2020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D0F98F-3174-45CF-9E9E-832CB3B28BB2}" type="slidenum">
              <a:rPr lang="en-US"/>
              <a:pPr>
                <a:defRPr/>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7" name="Date Placeholder 3"/>
          <p:cNvSpPr>
            <a:spLocks noGrp="1"/>
          </p:cNvSpPr>
          <p:nvPr>
            <p:ph type="dt" sz="half" idx="14"/>
          </p:nvPr>
        </p:nvSpPr>
        <p:spPr/>
        <p:txBody>
          <a:bodyPr/>
          <a:lstStyle>
            <a:lvl1pPr>
              <a:defRPr/>
            </a:lvl1pPr>
          </a:lstStyle>
          <a:p>
            <a:pPr>
              <a:defRPr/>
            </a:pPr>
            <a:fld id="{0D7C9FCF-8F48-46E7-B890-9633A11BC5A9}" type="datetimeFigureOut">
              <a:rPr lang="en-US"/>
              <a:pPr>
                <a:defRPr/>
              </a:pPr>
              <a:t>6/12/2020</a:t>
            </a:fld>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432EEABE-0D19-432F-A046-9E1B19F2D386}" type="slidenum">
              <a:rPr lang="en-US"/>
              <a:pPr>
                <a:defRPr/>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5" name="Date Placeholder 3"/>
          <p:cNvSpPr>
            <a:spLocks noGrp="1"/>
          </p:cNvSpPr>
          <p:nvPr>
            <p:ph type="dt" sz="half" idx="14"/>
          </p:nvPr>
        </p:nvSpPr>
        <p:spPr/>
        <p:txBody>
          <a:bodyPr/>
          <a:lstStyle>
            <a:lvl1pPr>
              <a:defRPr/>
            </a:lvl1pPr>
          </a:lstStyle>
          <a:p>
            <a:pPr>
              <a:defRPr/>
            </a:pPr>
            <a:fld id="{B15B82D2-CCC1-4F1B-9AE7-819B316025CF}" type="datetimeFigureOut">
              <a:rPr lang="en-US"/>
              <a:pPr>
                <a:defRPr/>
              </a:pPr>
              <a:t>6/12/2020</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585B6C7E-915A-4148-847D-E975B39EDAAF}" type="slidenum">
              <a:rPr lang="en-US"/>
              <a:pPr>
                <a:defRPr/>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5C098FCB-7A60-4016-B357-13CB156FD909}" type="datetimeFigureOut">
              <a:rPr lang="en-US"/>
              <a:pPr>
                <a:defRPr/>
              </a:pPr>
              <a:t>6/12/2020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34B524-7AE5-42D8-8317-2C7BB0578DC4}" type="slidenum">
              <a:rPr lang="en-US"/>
              <a:pPr>
                <a:defRPr/>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3620EE28-2C74-4E5D-8327-B0FE9B0B2695}" type="datetimeFigureOut">
              <a:rPr lang="en-US"/>
              <a:pPr>
                <a:defRPr/>
              </a:pPr>
              <a:t>6/12/2020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053461-BD7A-41A4-B4EC-257154EDF417}" type="slidenum">
              <a:rPr lang="en-US"/>
              <a:pPr>
                <a:defRPr/>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08B862C4-EE96-40ED-9B20-FD6ABE8E8A86}" type="datetimeFigureOut">
              <a:rPr lang="en-US"/>
              <a:pPr>
                <a:defRPr/>
              </a:pPr>
              <a:t>6/12/2020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07B5FB-A072-408D-A806-F33FBAC8BDEB}"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557858D3-CED9-46C3-959B-293A3E6393E0}" type="datetimeFigureOut">
              <a:rPr lang="en-US"/>
              <a:pPr>
                <a:defRPr/>
              </a:pPr>
              <a:t>6/12/2020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4C3B14-EF0F-4FB5-8692-FD1182D564B3}"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8479F9A9-6E7E-414D-96AE-3D0F0871A425}" type="datetimeFigureOut">
              <a:rPr lang="en-US"/>
              <a:pPr>
                <a:defRPr/>
              </a:pPr>
              <a:t>6/12/2020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8FD361-06E2-4567-BD0C-A3F5E1FCD6C4}"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73C788F0-0EE6-4A9E-B6DF-727A87008D53}" type="datetimeFigureOut">
              <a:rPr lang="en-US"/>
              <a:pPr>
                <a:defRPr/>
              </a:pPr>
              <a:t>6/12/2020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569C82B-F9DF-430E-90C4-A8ED1C008434}"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745ACC0F-101D-4EE2-9930-6C4C25B137D0}" type="datetimeFigureOut">
              <a:rPr lang="en-US"/>
              <a:pPr>
                <a:defRPr/>
              </a:pPr>
              <a:t>6/12/2020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792006F-0863-4A9F-A1D5-A0B10A17A649}"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12D8737-01D5-4081-8992-898AABB3F821}" type="datetimeFigureOut">
              <a:rPr lang="en-US"/>
              <a:pPr>
                <a:defRPr/>
              </a:pPr>
              <a:t>6/12/2020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2176E6B-C8CA-46B8-9280-AE517CA5C70B}"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E9981455-E853-4CBB-9183-FD70EAAF2889}" type="datetimeFigureOut">
              <a:rPr lang="en-US"/>
              <a:pPr>
                <a:defRPr/>
              </a:pPr>
              <a:t>6/12/2020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5ED09A-5BC3-4187-AACE-4771466BAEBB}"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dirty="0"/>
              <a:t>Haga clic en el icono para agregar una imagen</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B80E8DAD-D4CC-4BF4-807E-2B8B2FAEC7D1}" type="datetimeFigureOut">
              <a:rPr lang="en-US"/>
              <a:pPr>
                <a:defRPr/>
              </a:pPr>
              <a:t>6/12/2020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AAC105-4640-48D7-BBD9-2403EE33733E}"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título del patrón</a:t>
            </a:r>
            <a:endParaRPr lang="en-US"/>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cs typeface="+mn-cs"/>
              </a:defRPr>
            </a:lvl1pPr>
          </a:lstStyle>
          <a:p>
            <a:pPr>
              <a:defRPr/>
            </a:pPr>
            <a:fld id="{1E20488D-E1F8-4EE8-9E9D-ABDA566D06C5}" type="datetimeFigureOut">
              <a:rPr lang="en-US"/>
              <a:pPr>
                <a:defRPr/>
              </a:pPr>
              <a:t>6/12/2020</a:t>
            </a:fld>
            <a:endParaRPr lang="en-US" dirty="0"/>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accent1"/>
                </a:solidFill>
                <a:latin typeface="+mn-lt"/>
                <a:cs typeface="+mn-cs"/>
              </a:defRPr>
            </a:lvl1pPr>
          </a:lstStyle>
          <a:p>
            <a:pPr>
              <a:defRPr/>
            </a:pPr>
            <a:fld id="{28054DD8-BC4A-4CEA-8712-3983E5E05106}"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87" r:id="rId11"/>
    <p:sldLayoutId id="2147483676" r:id="rId12"/>
    <p:sldLayoutId id="2147483688" r:id="rId13"/>
    <p:sldLayoutId id="2147483675" r:id="rId14"/>
    <p:sldLayoutId id="2147483674" r:id="rId15"/>
    <p:sldLayoutId id="2147483673"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itchFamily="34" charset="0"/>
        </a:defRPr>
      </a:lvl2pPr>
      <a:lvl3pPr algn="l" defTabSz="457200" rtl="0" fontAlgn="base">
        <a:spcBef>
          <a:spcPct val="0"/>
        </a:spcBef>
        <a:spcAft>
          <a:spcPct val="0"/>
        </a:spcAft>
        <a:defRPr sz="3600">
          <a:solidFill>
            <a:schemeClr val="accent1"/>
          </a:solidFill>
          <a:latin typeface="Trebuchet MS" pitchFamily="34" charset="0"/>
        </a:defRPr>
      </a:lvl3pPr>
      <a:lvl4pPr algn="l" defTabSz="457200" rtl="0" fontAlgn="base">
        <a:spcBef>
          <a:spcPct val="0"/>
        </a:spcBef>
        <a:spcAft>
          <a:spcPct val="0"/>
        </a:spcAft>
        <a:defRPr sz="3600">
          <a:solidFill>
            <a:schemeClr val="accent1"/>
          </a:solidFill>
          <a:latin typeface="Trebuchet MS" pitchFamily="34" charset="0"/>
        </a:defRPr>
      </a:lvl4pPr>
      <a:lvl5pPr algn="l" defTabSz="457200" rtl="0" fontAlgn="base">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Marcador de contenido 2"/>
          <p:cNvSpPr>
            <a:spLocks noGrp="1"/>
          </p:cNvSpPr>
          <p:nvPr>
            <p:ph idx="1"/>
          </p:nvPr>
        </p:nvSpPr>
        <p:spPr>
          <a:xfrm>
            <a:off x="1462088" y="1666875"/>
            <a:ext cx="8596312" cy="1285875"/>
          </a:xfrm>
        </p:spPr>
        <p:txBody>
          <a:bodyPr/>
          <a:lstStyle/>
          <a:p>
            <a:pPr marL="0" indent="0" algn="ctr">
              <a:buFont typeface="Wingdings 3" pitchFamily="18" charset="2"/>
              <a:buNone/>
            </a:pPr>
            <a:r>
              <a:rPr lang="es-AR" sz="3500" b="1">
                <a:solidFill>
                  <a:schemeClr val="tx1"/>
                </a:solidFill>
              </a:rPr>
              <a:t>PRESENTACIÓN CPIN</a:t>
            </a:r>
          </a:p>
          <a:p>
            <a:pPr marL="0" indent="0" algn="ctr">
              <a:buFont typeface="Wingdings 3" pitchFamily="18" charset="2"/>
              <a:buNone/>
            </a:pPr>
            <a:r>
              <a:rPr lang="es-AR" sz="3500">
                <a:solidFill>
                  <a:schemeClr val="tx1"/>
                </a:solidFill>
              </a:rPr>
              <a:t>AÑO 2020</a:t>
            </a:r>
          </a:p>
          <a:p>
            <a:pPr marL="0" indent="0" algn="ctr">
              <a:buFont typeface="Wingdings 3" pitchFamily="18" charset="2"/>
              <a:buNone/>
            </a:pPr>
            <a:endParaRPr lang="es-AR" sz="3000"/>
          </a:p>
          <a:p>
            <a:pPr marL="0" indent="0">
              <a:buFont typeface="Wingdings 3" pitchFamily="18" charset="2"/>
              <a:buNone/>
            </a:pPr>
            <a:endParaRPr lang="es-AR" sz="2300"/>
          </a:p>
          <a:p>
            <a:pPr marL="0" indent="0">
              <a:buFont typeface="Wingdings 3" pitchFamily="18" charset="2"/>
              <a:buNone/>
            </a:pPr>
            <a:endParaRPr lang="es-AR" sz="2300"/>
          </a:p>
          <a:p>
            <a:pPr marL="0" indent="0">
              <a:buFont typeface="Wingdings 3" pitchFamily="18" charset="2"/>
              <a:buNone/>
            </a:pPr>
            <a:endParaRPr lang="es-AR" sz="2300"/>
          </a:p>
          <a:p>
            <a:pPr marL="0" indent="0">
              <a:buFont typeface="Wingdings 3" pitchFamily="18" charset="2"/>
              <a:buNone/>
            </a:pPr>
            <a:endParaRPr lang="es-AR" sz="2300" b="1"/>
          </a:p>
        </p:txBody>
      </p:sp>
      <p:sp>
        <p:nvSpPr>
          <p:cNvPr id="8" name="Marcador de contenido 2"/>
          <p:cNvSpPr txBox="1">
            <a:spLocks/>
          </p:cNvSpPr>
          <p:nvPr/>
        </p:nvSpPr>
        <p:spPr>
          <a:xfrm>
            <a:off x="1462088" y="3378200"/>
            <a:ext cx="8596312" cy="679450"/>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fontAlgn="auto">
              <a:buFont typeface="Wingdings 3" charset="2"/>
              <a:buNone/>
              <a:defRPr/>
            </a:pPr>
            <a:r>
              <a:rPr lang="es-AR" sz="3000" i="1" dirty="0">
                <a:solidFill>
                  <a:schemeClr val="bg2">
                    <a:lumMod val="25000"/>
                  </a:schemeClr>
                </a:solidFill>
              </a:rPr>
              <a:t>Lineamientos para la Presentación de ETJ ante PNA</a:t>
            </a:r>
          </a:p>
          <a:p>
            <a:pPr marL="0" indent="0" fontAlgn="auto">
              <a:buFont typeface="Wingdings 3" charset="2"/>
              <a:buNone/>
              <a:defRPr/>
            </a:pPr>
            <a:endParaRPr lang="es-AR" sz="3000" dirty="0">
              <a:solidFill>
                <a:schemeClr val="tx1"/>
              </a:solidFill>
            </a:endParaRP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741363" y="4133850"/>
            <a:ext cx="10871200" cy="182086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3000" dirty="0">
                <a:solidFill>
                  <a:schemeClr val="tx1"/>
                </a:solidFill>
              </a:rPr>
              <a:t>Dirección de Policía de Seguridad de la Navegación</a:t>
            </a:r>
          </a:p>
          <a:p>
            <a:pPr marL="0" indent="0" algn="just" fontAlgn="auto">
              <a:buFont typeface="Wingdings 3" charset="2"/>
              <a:buNone/>
              <a:defRPr/>
            </a:pPr>
            <a:r>
              <a:rPr lang="es-AR" sz="3000" dirty="0">
                <a:solidFill>
                  <a:schemeClr val="tx1"/>
                </a:solidFill>
              </a:rPr>
              <a:t>Departamento Técnico Naval</a:t>
            </a:r>
          </a:p>
          <a:p>
            <a:pPr marL="0" indent="0" algn="just" fontAlgn="auto">
              <a:buFont typeface="Wingdings 3" charset="2"/>
              <a:buNone/>
              <a:defRPr/>
            </a:pPr>
            <a:r>
              <a:rPr lang="es-AR" sz="3000" dirty="0">
                <a:solidFill>
                  <a:schemeClr val="tx1"/>
                </a:solidFill>
              </a:rPr>
              <a:t>PREFECTO  Ing.  Hernán P. Fernández Orozco</a:t>
            </a:r>
          </a:p>
          <a:p>
            <a:pPr marL="0" indent="0" fontAlgn="auto">
              <a:buFont typeface="Wingdings 3" charset="2"/>
              <a:buNone/>
              <a:defRPr/>
            </a:pPr>
            <a:endParaRPr lang="es-AR" sz="2300" dirty="0"/>
          </a:p>
        </p:txBody>
      </p:sp>
      <p:sp>
        <p:nvSpPr>
          <p:cNvPr id="19460"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19461"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19462"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269162"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27650" name="Marcador de contenido 2"/>
          <p:cNvSpPr txBox="1">
            <a:spLocks/>
          </p:cNvSpPr>
          <p:nvPr/>
        </p:nvSpPr>
        <p:spPr bwMode="auto">
          <a:xfrm>
            <a:off x="492125" y="2051050"/>
            <a:ext cx="10056813" cy="4090988"/>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AR" sz="2300">
                <a:latin typeface="Trebuchet MS" pitchFamily="34" charset="0"/>
              </a:rPr>
              <a:t>2.3.12- El número de tanques con superficies libres no debe superar el máximo establecido por la Ord. 2/16.</a:t>
            </a:r>
          </a:p>
          <a:p>
            <a:pPr algn="just">
              <a:spcBef>
                <a:spcPts val="1000"/>
              </a:spcBef>
              <a:buClr>
                <a:schemeClr val="accent1"/>
              </a:buClr>
              <a:buSzPct val="80000"/>
              <a:buFont typeface="Wingdings 3" pitchFamily="18" charset="2"/>
              <a:buNone/>
            </a:pPr>
            <a:r>
              <a:rPr lang="es-AR" sz="2300">
                <a:latin typeface="Trebuchet MS" pitchFamily="34" charset="0"/>
              </a:rPr>
              <a:t>2.3.13- En el caso de que existan asimetrías de pesos en el buque, se deberá indicar esta situación en el informe de la prueba e indicar el “YG” correspondiente del buque vacío.</a:t>
            </a:r>
          </a:p>
          <a:p>
            <a:pPr algn="just">
              <a:spcBef>
                <a:spcPts val="1000"/>
              </a:spcBef>
              <a:buClr>
                <a:schemeClr val="accent1"/>
              </a:buClr>
              <a:buSzPct val="80000"/>
              <a:buFont typeface="Wingdings 3" pitchFamily="18" charset="2"/>
              <a:buNone/>
            </a:pPr>
            <a:r>
              <a:rPr lang="es-AR" sz="2300">
                <a:latin typeface="Trebuchet MS" pitchFamily="34" charset="0"/>
              </a:rPr>
              <a:t>2.3.14- Tener en cuenta los niveles libres y su corrección sobre el KG y el GM. Tener presente que dicha corrección (GG’) debe restarse al KG del buque en prueba, no sumarse.</a:t>
            </a:r>
          </a:p>
        </p:txBody>
      </p:sp>
      <p:sp>
        <p:nvSpPr>
          <p:cNvPr id="27651"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7652"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7653"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386637"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2051050"/>
            <a:ext cx="10056813" cy="4090988"/>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dirty="0">
                <a:solidFill>
                  <a:schemeClr val="tx1"/>
                </a:solidFill>
              </a:rPr>
              <a:t>2.3.15- Debe indicarse si </a:t>
            </a:r>
            <a:r>
              <a:rPr lang="es-MX" sz="2400" dirty="0">
                <a:solidFill>
                  <a:schemeClr val="tx1"/>
                </a:solidFill>
              </a:rPr>
              <a:t>la información sobre estabilidad se basa en la de un buque gemelo. En tal caso, se debe incluir el informe sobre la prueba de estabilidad de dicho buque, junto con un informe sobre el peso en rosca del buque del que se trate.</a:t>
            </a:r>
          </a:p>
          <a:p>
            <a:pPr marL="0" indent="0" algn="just" fontAlgn="auto">
              <a:buFont typeface="Wingdings 3" charset="2"/>
              <a:buNone/>
              <a:defRPr/>
            </a:pPr>
            <a:r>
              <a:rPr lang="es-MX" sz="2400" dirty="0">
                <a:solidFill>
                  <a:schemeClr val="tx1"/>
                </a:solidFill>
              </a:rPr>
              <a:t>2.3.16- Si las características del buque en rosca se determinan por métodos</a:t>
            </a:r>
          </a:p>
          <a:p>
            <a:pPr marL="0" indent="0" algn="just" fontAlgn="auto">
              <a:buFont typeface="Wingdings 3" charset="2"/>
              <a:buNone/>
              <a:defRPr/>
            </a:pPr>
            <a:r>
              <a:rPr lang="es-MX" sz="2400" dirty="0">
                <a:solidFill>
                  <a:schemeClr val="tx1"/>
                </a:solidFill>
              </a:rPr>
              <a:t>distintos de la prueba de estabilidad de dicho buque o de su gemelo, se debe incluir un resumen del método utilizado para determinar esas características.</a:t>
            </a:r>
          </a:p>
          <a:p>
            <a:pPr marL="0" indent="0" algn="just" fontAlgn="auto">
              <a:buFont typeface="Wingdings 3" charset="2"/>
              <a:buNone/>
              <a:defRPr/>
            </a:pPr>
            <a:r>
              <a:rPr lang="es-MX" sz="2400" dirty="0">
                <a:solidFill>
                  <a:schemeClr val="tx1"/>
                </a:solidFill>
              </a:rPr>
              <a:t>2.3.17- Incluir recomendaciones para determinar la estabilidad del buque mediante una prueba de estabilidad en servicio.</a:t>
            </a:r>
          </a:p>
          <a:p>
            <a:pPr marL="0" indent="0" algn="just" fontAlgn="auto">
              <a:buFont typeface="Wingdings 3" charset="2"/>
              <a:buNone/>
              <a:defRPr/>
            </a:pPr>
            <a:endParaRPr lang="es-AR" sz="2300" dirty="0">
              <a:solidFill>
                <a:schemeClr val="tx1"/>
              </a:solidFill>
            </a:endParaRPr>
          </a:p>
        </p:txBody>
      </p:sp>
      <p:sp>
        <p:nvSpPr>
          <p:cNvPr id="28675"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8676"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8677"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526337"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29698" name="Marcador de contenido 2"/>
          <p:cNvSpPr txBox="1">
            <a:spLocks/>
          </p:cNvSpPr>
          <p:nvPr/>
        </p:nvSpPr>
        <p:spPr bwMode="auto">
          <a:xfrm>
            <a:off x="492125" y="2051050"/>
            <a:ext cx="10056813" cy="4090988"/>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AR" sz="2300" b="1" dirty="0">
                <a:latin typeface="Trebuchet MS" pitchFamily="34" charset="0"/>
              </a:rPr>
              <a:t>2.4- Condición de Buque Equipado: </a:t>
            </a:r>
            <a:r>
              <a:rPr lang="es-AR" sz="2300" dirty="0">
                <a:latin typeface="Trebuchet MS" pitchFamily="34" charset="0"/>
              </a:rPr>
              <a:t>Con descripción clara de todos los pesos agregados (por ejemplo, artes de pesca, si no se tuvieron en cuenta en la prueba de estabilidad).</a:t>
            </a:r>
          </a:p>
          <a:p>
            <a:pPr algn="just">
              <a:spcBef>
                <a:spcPts val="1000"/>
              </a:spcBef>
              <a:buClr>
                <a:schemeClr val="accent1"/>
              </a:buClr>
              <a:buSzPct val="80000"/>
              <a:buFont typeface="Wingdings 3" pitchFamily="18" charset="2"/>
              <a:buNone/>
            </a:pPr>
            <a:r>
              <a:rPr lang="es-AR" sz="2300" b="1" dirty="0">
                <a:latin typeface="Trebuchet MS" pitchFamily="34" charset="0"/>
              </a:rPr>
              <a:t>2.5- Instrucciones al Capitán:</a:t>
            </a:r>
          </a:p>
          <a:p>
            <a:pPr algn="just">
              <a:spcBef>
                <a:spcPts val="1000"/>
              </a:spcBef>
              <a:buClr>
                <a:schemeClr val="accent1"/>
              </a:buClr>
              <a:buSzPct val="80000"/>
              <a:buFont typeface="Wingdings 3" pitchFamily="18" charset="2"/>
              <a:buNone/>
            </a:pPr>
            <a:r>
              <a:rPr lang="es-AR" sz="2300" dirty="0">
                <a:latin typeface="Trebuchet MS" pitchFamily="34" charset="0"/>
              </a:rPr>
              <a:t>2.5.1- Debe incluir un modelo de cálculo con la explicación de los pasos a seguir.</a:t>
            </a:r>
          </a:p>
          <a:p>
            <a:pPr algn="just">
              <a:spcBef>
                <a:spcPts val="1000"/>
              </a:spcBef>
              <a:buClr>
                <a:schemeClr val="accent1"/>
              </a:buClr>
              <a:buSzPct val="80000"/>
              <a:buFont typeface="Wingdings 3" pitchFamily="18" charset="2"/>
              <a:buNone/>
            </a:pPr>
            <a:r>
              <a:rPr lang="es-AR" sz="2300" dirty="0">
                <a:latin typeface="Trebuchet MS" pitchFamily="34" charset="0"/>
              </a:rPr>
              <a:t>2.5.2- Las instrucciones deben corresponder al tipo y propósito del barco (no </a:t>
            </a:r>
            <a:r>
              <a:rPr lang="es-AR" sz="2300" dirty="0" err="1">
                <a:latin typeface="Trebuchet MS" pitchFamily="34" charset="0"/>
              </a:rPr>
              <a:t>deberian</a:t>
            </a:r>
            <a:r>
              <a:rPr lang="es-AR" sz="2300" dirty="0">
                <a:latin typeface="Trebuchet MS" pitchFamily="34" charset="0"/>
              </a:rPr>
              <a:t> ser una copia textual de lo que dice la Ord. 1/16).</a:t>
            </a:r>
          </a:p>
        </p:txBody>
      </p:sp>
      <p:sp>
        <p:nvSpPr>
          <p:cNvPr id="29699"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9700"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9701"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315200"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2051050"/>
            <a:ext cx="10056813" cy="4090988"/>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dirty="0">
                <a:solidFill>
                  <a:schemeClr val="tx1"/>
                </a:solidFill>
              </a:rPr>
              <a:t>2.5.3- P</a:t>
            </a:r>
            <a:r>
              <a:rPr lang="es-MX" sz="2400" dirty="0">
                <a:solidFill>
                  <a:schemeClr val="tx1"/>
                </a:solidFill>
              </a:rPr>
              <a:t>recauciones generales para evitar la inundación no intencionada.</a:t>
            </a:r>
          </a:p>
          <a:p>
            <a:pPr marL="0" indent="0" algn="just" fontAlgn="auto">
              <a:buFont typeface="Wingdings 3" charset="2"/>
              <a:buNone/>
              <a:defRPr/>
            </a:pPr>
            <a:r>
              <a:rPr lang="es-MX" sz="2400" dirty="0">
                <a:solidFill>
                  <a:schemeClr val="tx1"/>
                </a:solidFill>
              </a:rPr>
              <a:t>2.5.4- Información sobre la utilización de cualquier dispositivo de adrizamiento por inundación transversal, con una descripción de las condiciones de avería que puedan exigir la inundación transversal.</a:t>
            </a:r>
          </a:p>
          <a:p>
            <a:pPr marL="0" indent="0" algn="just" fontAlgn="auto">
              <a:buFont typeface="Wingdings 3" charset="2"/>
              <a:buNone/>
              <a:defRPr/>
            </a:pPr>
            <a:r>
              <a:rPr lang="es-MX" sz="2400" dirty="0">
                <a:solidFill>
                  <a:schemeClr val="tx1"/>
                </a:solidFill>
              </a:rPr>
              <a:t>2.5.5- Cualquier otra orientación necesaria para la seguridad operacional del buque en circunstancias normales y en casos de emergencia. Por ejemplo, instrucciones sobre funciones adicionales del buque.</a:t>
            </a:r>
            <a:r>
              <a:rPr lang="es-AR" sz="2400" dirty="0">
                <a:solidFill>
                  <a:schemeClr val="tx1"/>
                </a:solidFill>
              </a:rPr>
              <a:t> </a:t>
            </a:r>
          </a:p>
          <a:p>
            <a:pPr marL="0" indent="0" algn="just" fontAlgn="auto">
              <a:buFont typeface="Wingdings 3" charset="2"/>
              <a:buNone/>
              <a:defRPr/>
            </a:pPr>
            <a:r>
              <a:rPr lang="es-AR" sz="2400" dirty="0">
                <a:solidFill>
                  <a:schemeClr val="tx1"/>
                </a:solidFill>
              </a:rPr>
              <a:t>2.5.6- Conversiones de unidades. Abreviaturas.</a:t>
            </a:r>
            <a:endParaRPr lang="es-MX" sz="2800" dirty="0">
              <a:solidFill>
                <a:schemeClr val="tx1"/>
              </a:solidFill>
            </a:endParaRPr>
          </a:p>
          <a:p>
            <a:pPr marL="0" indent="0" algn="just" fontAlgn="auto">
              <a:buFont typeface="Wingdings 3" charset="2"/>
              <a:buNone/>
              <a:defRPr/>
            </a:pPr>
            <a:endParaRPr lang="es-MX" sz="2400" dirty="0">
              <a:solidFill>
                <a:schemeClr val="tx1"/>
              </a:solidFill>
            </a:endParaRPr>
          </a:p>
          <a:p>
            <a:pPr marL="0" indent="0" algn="just" fontAlgn="auto">
              <a:buFont typeface="Wingdings 3" charset="2"/>
              <a:buNone/>
              <a:defRPr/>
            </a:pPr>
            <a:endParaRPr lang="es-MX" sz="2400" dirty="0">
              <a:solidFill>
                <a:schemeClr val="tx1"/>
              </a:solidFill>
            </a:endParaRPr>
          </a:p>
          <a:p>
            <a:pPr marL="0" indent="0" algn="just" fontAlgn="auto">
              <a:buFont typeface="Wingdings 3" charset="2"/>
              <a:buNone/>
              <a:defRPr/>
            </a:pPr>
            <a:endParaRPr lang="es-MX" sz="2400" dirty="0">
              <a:solidFill>
                <a:schemeClr val="tx1"/>
              </a:solidFill>
            </a:endParaRPr>
          </a:p>
        </p:txBody>
      </p:sp>
      <p:sp>
        <p:nvSpPr>
          <p:cNvPr id="30723"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0724"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0725"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362825"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2051050"/>
            <a:ext cx="10056813" cy="4090988"/>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b="1" dirty="0">
                <a:solidFill>
                  <a:schemeClr val="tx1"/>
                </a:solidFill>
              </a:rPr>
              <a:t>2.4- Resumen de Condiciones de Carga: </a:t>
            </a:r>
          </a:p>
          <a:p>
            <a:pPr marL="0" indent="0" algn="just" fontAlgn="auto">
              <a:buFont typeface="Wingdings 3" charset="2"/>
              <a:buNone/>
              <a:defRPr/>
            </a:pPr>
            <a:r>
              <a:rPr lang="es-AR" sz="2300" dirty="0">
                <a:solidFill>
                  <a:schemeClr val="tx1"/>
                </a:solidFill>
              </a:rPr>
              <a:t>2.4.1- Deben incluir calados, asientos, desplazamientos, carga correspondiente y cumplimiento de los criterios.</a:t>
            </a:r>
          </a:p>
          <a:p>
            <a:pPr marL="0" indent="0" algn="just" fontAlgn="auto">
              <a:buFont typeface="Wingdings 3" charset="2"/>
              <a:buNone/>
              <a:defRPr/>
            </a:pPr>
            <a:r>
              <a:rPr lang="es-AR" sz="2300" b="1" dirty="0">
                <a:solidFill>
                  <a:schemeClr val="tx1"/>
                </a:solidFill>
              </a:rPr>
              <a:t>2.5- Condiciones de Carga: </a:t>
            </a:r>
            <a:r>
              <a:rPr lang="es-AR" sz="2300" dirty="0">
                <a:solidFill>
                  <a:schemeClr val="tx1"/>
                </a:solidFill>
              </a:rPr>
              <a:t>Deben incluir la siguiente información</a:t>
            </a:r>
            <a:r>
              <a:rPr lang="es-AR" sz="2300" b="1" dirty="0">
                <a:solidFill>
                  <a:schemeClr val="tx1"/>
                </a:solidFill>
              </a:rPr>
              <a:t>:</a:t>
            </a:r>
          </a:p>
          <a:p>
            <a:pPr marL="0" indent="0" algn="just" fontAlgn="auto">
              <a:buFont typeface="Wingdings 3" charset="2"/>
              <a:buNone/>
              <a:defRPr/>
            </a:pPr>
            <a:r>
              <a:rPr lang="es-AR" sz="2300" dirty="0">
                <a:solidFill>
                  <a:schemeClr val="tx1"/>
                </a:solidFill>
              </a:rPr>
              <a:t>2.5.1- Las condiciones de carga deben estar acorde a las exigidas por la Ord. 1/16. Deben incluir todos los pesos involucrados, con su XG, YG y ZG y los correspondientes momentos estáticos.</a:t>
            </a:r>
          </a:p>
          <a:p>
            <a:pPr marL="0" indent="0" algn="just" fontAlgn="auto">
              <a:buFont typeface="Wingdings 3" charset="2"/>
              <a:buNone/>
              <a:defRPr/>
            </a:pPr>
            <a:r>
              <a:rPr lang="es-AR" sz="2300" dirty="0">
                <a:solidFill>
                  <a:schemeClr val="tx1"/>
                </a:solidFill>
              </a:rPr>
              <a:t>2.5.2- Los volúmenes y centros de gravedad de los tanques deben estar acorde a las tablas de calibrados. En lo posible, incluir los porcentajes de llenado de cada tanque, la densidad considerada en cada caso y el peso equivalente al volumen que contienen en dicha condición.</a:t>
            </a:r>
          </a:p>
        </p:txBody>
      </p:sp>
      <p:sp>
        <p:nvSpPr>
          <p:cNvPr id="31747"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1748"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1749"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245350"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32770" name="Marcador de contenido 2"/>
          <p:cNvSpPr txBox="1">
            <a:spLocks/>
          </p:cNvSpPr>
          <p:nvPr/>
        </p:nvSpPr>
        <p:spPr bwMode="auto">
          <a:xfrm>
            <a:off x="492125" y="2051050"/>
            <a:ext cx="10056813" cy="4090988"/>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2300">
                <a:latin typeface="Trebuchet MS" pitchFamily="34" charset="0"/>
              </a:rPr>
              <a:t>2.5.3- Los centros de gravedad de los tanques deben estar acorde a las tablas de calibrados de tanques y a su ubicación y distribución en el Arreglo General y en el Plano de Capacidades.</a:t>
            </a:r>
          </a:p>
          <a:p>
            <a:pPr>
              <a:spcBef>
                <a:spcPts val="1000"/>
              </a:spcBef>
              <a:buClr>
                <a:schemeClr val="accent1"/>
              </a:buClr>
              <a:buSzPct val="80000"/>
              <a:buFont typeface="Wingdings 3" pitchFamily="18" charset="2"/>
              <a:buNone/>
            </a:pPr>
            <a:r>
              <a:rPr lang="es-MX" sz="2400">
                <a:latin typeface="Trebuchet MS" pitchFamily="34" charset="0"/>
              </a:rPr>
              <a:t>2.5.4- Croquis sobre áreas laterales expuestas para el criterio meteorológico, con las coordenadas de su centro de gravedad.</a:t>
            </a:r>
          </a:p>
          <a:p>
            <a:pPr>
              <a:spcBef>
                <a:spcPts val="1000"/>
              </a:spcBef>
              <a:buClr>
                <a:schemeClr val="accent1"/>
              </a:buClr>
              <a:buSzPct val="80000"/>
              <a:buFont typeface="Wingdings 3" pitchFamily="18" charset="2"/>
              <a:buNone/>
            </a:pPr>
            <a:r>
              <a:rPr lang="es-MX" sz="2400">
                <a:latin typeface="Trebuchet MS" pitchFamily="34" charset="0"/>
              </a:rPr>
              <a:t>2.5.5- Croquis sobre ángulos de inundación adoptados para cada condición de carga.</a:t>
            </a:r>
          </a:p>
          <a:p>
            <a:pPr>
              <a:spcBef>
                <a:spcPts val="1000"/>
              </a:spcBef>
              <a:buClr>
                <a:schemeClr val="accent1"/>
              </a:buClr>
              <a:buSzPct val="80000"/>
              <a:buFont typeface="Wingdings 3" pitchFamily="18" charset="2"/>
              <a:buNone/>
            </a:pPr>
            <a:r>
              <a:rPr lang="es-MX" sz="2400">
                <a:latin typeface="Trebuchet MS" pitchFamily="34" charset="0"/>
              </a:rPr>
              <a:t>2.5.6- Atributos de carena correspondientes a la condición de equilibrio de cada condición.</a:t>
            </a:r>
          </a:p>
        </p:txBody>
      </p:sp>
      <p:sp>
        <p:nvSpPr>
          <p:cNvPr id="32771"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2772"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2773"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504112"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33794" name="Marcador de contenido 2"/>
          <p:cNvSpPr txBox="1">
            <a:spLocks/>
          </p:cNvSpPr>
          <p:nvPr/>
        </p:nvSpPr>
        <p:spPr bwMode="auto">
          <a:xfrm>
            <a:off x="492125" y="1898650"/>
            <a:ext cx="10056813" cy="4243388"/>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2300">
                <a:latin typeface="Trebuchet MS" pitchFamily="34" charset="0"/>
              </a:rPr>
              <a:t>2.5.7- Verificaciones de los criterios de estabilidad aplicables a cada condición. Dichas verificaciones deben incluir la justificación de los coeficientes adoptados en los criterios (por ejemplo, de coeficientes X1 y X2 del criterio meteorológico).</a:t>
            </a:r>
          </a:p>
          <a:p>
            <a:pPr>
              <a:spcBef>
                <a:spcPts val="1000"/>
              </a:spcBef>
              <a:buClr>
                <a:schemeClr val="accent1"/>
              </a:buClr>
              <a:buSzPct val="80000"/>
              <a:buFont typeface="Wingdings 3" pitchFamily="18" charset="2"/>
              <a:buNone/>
            </a:pPr>
            <a:r>
              <a:rPr lang="es-AR" sz="2300">
                <a:latin typeface="Trebuchet MS" pitchFamily="34" charset="0"/>
              </a:rPr>
              <a:t>2.5.8- Deben indicarse todos los cálculos correspondientes a los criterios. Por ejemplo, los cálculos de los brazos (lw) y de los ángulos (</a:t>
            </a:r>
            <a:r>
              <a:rPr lang="el-GR" sz="2300">
                <a:latin typeface="Trebuchet MS" pitchFamily="34" charset="0"/>
              </a:rPr>
              <a:t>φ</a:t>
            </a:r>
            <a:r>
              <a:rPr lang="es-AR" sz="2300">
                <a:latin typeface="Trebuchet MS" pitchFamily="34" charset="0"/>
              </a:rPr>
              <a:t>1) del criterio meteorológico.</a:t>
            </a:r>
          </a:p>
          <a:p>
            <a:pPr>
              <a:spcBef>
                <a:spcPts val="1000"/>
              </a:spcBef>
              <a:buClr>
                <a:schemeClr val="accent1"/>
              </a:buClr>
              <a:buSzPct val="80000"/>
              <a:buFont typeface="Wingdings 3" pitchFamily="18" charset="2"/>
              <a:buNone/>
            </a:pPr>
            <a:r>
              <a:rPr lang="es-AR" sz="2300">
                <a:latin typeface="Trebuchet MS" pitchFamily="34" charset="0"/>
              </a:rPr>
              <a:t>2.5.9- Todas las condiciones deben tener trazada la curva de estabilidad correspondiente, con los criterios de verificación incluidos (ángulos, brazos, áreas A y B, etc.).</a:t>
            </a:r>
            <a:endParaRPr lang="es-MX" sz="2400">
              <a:latin typeface="Trebuchet MS" pitchFamily="34" charset="0"/>
            </a:endParaRPr>
          </a:p>
        </p:txBody>
      </p:sp>
      <p:sp>
        <p:nvSpPr>
          <p:cNvPr id="33795"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3796"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3797"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245350"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34818" name="Marcador de contenido 2"/>
          <p:cNvSpPr txBox="1">
            <a:spLocks/>
          </p:cNvSpPr>
          <p:nvPr/>
        </p:nvSpPr>
        <p:spPr bwMode="auto">
          <a:xfrm>
            <a:off x="492125" y="1946275"/>
            <a:ext cx="10056813" cy="4195763"/>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MX" sz="2600" b="1">
                <a:latin typeface="Trebuchet MS" pitchFamily="34" charset="0"/>
              </a:rPr>
              <a:t>2.6- Copia de los siguientes ETJ APROBADOS:</a:t>
            </a:r>
          </a:p>
          <a:p>
            <a:pPr algn="just">
              <a:spcBef>
                <a:spcPts val="1000"/>
              </a:spcBef>
              <a:buClr>
                <a:schemeClr val="accent1"/>
              </a:buClr>
              <a:buSzPct val="80000"/>
              <a:buFont typeface="Wingdings 3" pitchFamily="18" charset="2"/>
              <a:buNone/>
            </a:pPr>
            <a:r>
              <a:rPr lang="es-MX" sz="2600">
                <a:latin typeface="Trebuchet MS" pitchFamily="34" charset="0"/>
              </a:rPr>
              <a:t>2.6.1- Curvas o tablas hidrostáticas y curvas cruzadas de estabilidad, calculadas con asiento libre para la gama prevista de desplazamientos y asientos de servicio en condiciones operacionales normales. Las curvas cruzadas deben calcularse cada 5° entre 0 y 10°, y cada 10° en adelante.</a:t>
            </a:r>
          </a:p>
          <a:p>
            <a:pPr algn="just">
              <a:spcBef>
                <a:spcPts val="1000"/>
              </a:spcBef>
              <a:buClr>
                <a:schemeClr val="accent1"/>
              </a:buClr>
              <a:buSzPct val="80000"/>
              <a:buFont typeface="Wingdings 3" pitchFamily="18" charset="2"/>
              <a:buNone/>
            </a:pPr>
            <a:r>
              <a:rPr lang="es-MX" sz="2600">
                <a:latin typeface="Trebuchet MS" pitchFamily="34" charset="0"/>
              </a:rPr>
              <a:t>2.6.2- Plano de Arreglo General Actualizado.</a:t>
            </a:r>
          </a:p>
          <a:p>
            <a:pPr algn="just">
              <a:spcBef>
                <a:spcPts val="1000"/>
              </a:spcBef>
              <a:buClr>
                <a:schemeClr val="accent1"/>
              </a:buClr>
              <a:buSzPct val="80000"/>
              <a:buFont typeface="Wingdings 3" pitchFamily="18" charset="2"/>
              <a:buNone/>
            </a:pPr>
            <a:r>
              <a:rPr lang="es-MX" sz="2600">
                <a:latin typeface="Trebuchet MS" pitchFamily="34" charset="0"/>
              </a:rPr>
              <a:t>2.6.3- Plano de Líneas.</a:t>
            </a:r>
          </a:p>
          <a:p>
            <a:pPr>
              <a:spcBef>
                <a:spcPts val="1000"/>
              </a:spcBef>
              <a:buClr>
                <a:schemeClr val="accent1"/>
              </a:buClr>
              <a:buSzPct val="80000"/>
              <a:buFont typeface="Wingdings 3" pitchFamily="18" charset="2"/>
              <a:buNone/>
            </a:pPr>
            <a:endParaRPr lang="es-AR" sz="2600">
              <a:latin typeface="Trebuchet MS" pitchFamily="34" charset="0"/>
            </a:endParaRPr>
          </a:p>
        </p:txBody>
      </p:sp>
      <p:sp>
        <p:nvSpPr>
          <p:cNvPr id="34819"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4820"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4821"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386637"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35842" name="Marcador de contenido 2"/>
          <p:cNvSpPr txBox="1">
            <a:spLocks/>
          </p:cNvSpPr>
          <p:nvPr/>
        </p:nvSpPr>
        <p:spPr bwMode="auto">
          <a:xfrm>
            <a:off x="492125" y="1852613"/>
            <a:ext cx="10056813" cy="4289425"/>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MX" sz="2000" dirty="0">
                <a:latin typeface="Trebuchet MS" pitchFamily="34" charset="0"/>
              </a:rPr>
              <a:t>2.6.4- Plano Geométrico (opcional), deberá contener, entre otras cosas: Cálculo de la </a:t>
            </a:r>
            <a:r>
              <a:rPr lang="es-MX" sz="2000" dirty="0" err="1">
                <a:latin typeface="Trebuchet MS" pitchFamily="34" charset="0"/>
              </a:rPr>
              <a:t>Lpp</a:t>
            </a:r>
            <a:r>
              <a:rPr lang="es-MX" sz="2000" dirty="0">
                <a:latin typeface="Trebuchet MS" pitchFamily="34" charset="0"/>
              </a:rPr>
              <a:t> por Ord. 5/03 o 1/19, con todas las medidas asociadas indicadas (por ejemplo, el 85% del puntal), cotas referidas al cálculo de </a:t>
            </a:r>
            <a:r>
              <a:rPr lang="es-MX" sz="2000" dirty="0" err="1">
                <a:latin typeface="Trebuchet MS" pitchFamily="34" charset="0"/>
              </a:rPr>
              <a:t>Fb</a:t>
            </a:r>
            <a:r>
              <a:rPr lang="es-MX" sz="2000" dirty="0">
                <a:latin typeface="Trebuchet MS" pitchFamily="34" charset="0"/>
              </a:rPr>
              <a:t> y sus correcciones, cotas de la curva de arrufo real del buque, etc.</a:t>
            </a:r>
          </a:p>
          <a:p>
            <a:pPr algn="just">
              <a:spcBef>
                <a:spcPts val="1000"/>
              </a:spcBef>
              <a:buClr>
                <a:schemeClr val="accent1"/>
              </a:buClr>
              <a:buSzPct val="80000"/>
              <a:buFont typeface="Wingdings 3" pitchFamily="18" charset="2"/>
              <a:buNone/>
            </a:pPr>
            <a:r>
              <a:rPr lang="es-MX" sz="2000" dirty="0">
                <a:latin typeface="Trebuchet MS" pitchFamily="34" charset="0"/>
              </a:rPr>
              <a:t>2.6.5- Cálculo de FB, con croquis de marcas. Recordar incluir la verificación del Punto 7.1, del Agregado Nº 1, de la Ord. 5/03; o el Punto 7 del Agregado Nº 1, de la Ord. 1/19, según corresponda al tipo de buque en cuestión.</a:t>
            </a:r>
          </a:p>
          <a:p>
            <a:pPr algn="just">
              <a:spcBef>
                <a:spcPts val="1000"/>
              </a:spcBef>
              <a:buClr>
                <a:schemeClr val="accent1"/>
              </a:buClr>
              <a:buSzPct val="80000"/>
              <a:buFont typeface="Wingdings 3" pitchFamily="18" charset="2"/>
              <a:buNone/>
            </a:pPr>
            <a:r>
              <a:rPr lang="es-MX" sz="2000" dirty="0">
                <a:latin typeface="Trebuchet MS" pitchFamily="34" charset="0"/>
              </a:rPr>
              <a:t>2.6.6- Plano de Cierres Estancos, Tomas y Descargas, Sondas y Venteos y Ventilaciones (obligatorio solo Ord 1/19). </a:t>
            </a:r>
          </a:p>
          <a:p>
            <a:pPr algn="just">
              <a:spcBef>
                <a:spcPts val="1000"/>
              </a:spcBef>
              <a:buClr>
                <a:schemeClr val="accent1"/>
              </a:buClr>
              <a:buSzPct val="80000"/>
              <a:buFont typeface="Wingdings 3" pitchFamily="18" charset="2"/>
              <a:buNone/>
            </a:pPr>
            <a:r>
              <a:rPr lang="es-MX" sz="2000" dirty="0">
                <a:latin typeface="Trebuchet MS" pitchFamily="34" charset="0"/>
              </a:rPr>
              <a:t>2.6.7- Plano de lastre permanente (si correspondiera).</a:t>
            </a:r>
          </a:p>
          <a:p>
            <a:pPr algn="just">
              <a:spcBef>
                <a:spcPts val="1000"/>
              </a:spcBef>
              <a:buClr>
                <a:schemeClr val="accent1"/>
              </a:buClr>
              <a:buSzPct val="80000"/>
              <a:buFont typeface="Wingdings 3" pitchFamily="18" charset="2"/>
              <a:buNone/>
            </a:pPr>
            <a:r>
              <a:rPr lang="es-MX" sz="2000" dirty="0">
                <a:latin typeface="Trebuchet MS" pitchFamily="34" charset="0"/>
              </a:rPr>
              <a:t>2.6.8- Plano de Sujeción de Carga (si correspondiera).</a:t>
            </a:r>
          </a:p>
          <a:p>
            <a:pPr algn="just">
              <a:spcBef>
                <a:spcPts val="1000"/>
              </a:spcBef>
              <a:buClr>
                <a:schemeClr val="accent1"/>
              </a:buClr>
              <a:buSzPct val="80000"/>
              <a:buFont typeface="Wingdings 3" pitchFamily="18" charset="2"/>
              <a:buNone/>
            </a:pPr>
            <a:r>
              <a:rPr lang="es-MX" sz="2000" dirty="0">
                <a:latin typeface="Trebuchet MS" pitchFamily="34" charset="0"/>
              </a:rPr>
              <a:t>2.6.9- Plano de Visibilidad (si correspondiera).</a:t>
            </a:r>
            <a:endParaRPr lang="es-AR" sz="2000" dirty="0">
              <a:latin typeface="Trebuchet MS" pitchFamily="34" charset="0"/>
            </a:endParaRPr>
          </a:p>
          <a:p>
            <a:pPr algn="just">
              <a:spcBef>
                <a:spcPts val="1000"/>
              </a:spcBef>
              <a:buClr>
                <a:schemeClr val="accent1"/>
              </a:buClr>
              <a:buSzPct val="80000"/>
              <a:buFont typeface="Wingdings 3" pitchFamily="18" charset="2"/>
              <a:buNone/>
            </a:pPr>
            <a:endParaRPr lang="es-MX" sz="2600" dirty="0">
              <a:latin typeface="Trebuchet MS" pitchFamily="34" charset="0"/>
            </a:endParaRPr>
          </a:p>
          <a:p>
            <a:pPr algn="just">
              <a:spcBef>
                <a:spcPts val="1000"/>
              </a:spcBef>
              <a:buClr>
                <a:schemeClr val="accent1"/>
              </a:buClr>
              <a:buSzPct val="80000"/>
              <a:buFont typeface="Wingdings 3" pitchFamily="18" charset="2"/>
              <a:buNone/>
            </a:pPr>
            <a:endParaRPr lang="es-AR" sz="2600" dirty="0">
              <a:latin typeface="Trebuchet MS" pitchFamily="34" charset="0"/>
            </a:endParaRPr>
          </a:p>
        </p:txBody>
      </p:sp>
      <p:sp>
        <p:nvSpPr>
          <p:cNvPr id="35843"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5844"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5845"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199312"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1876425"/>
            <a:ext cx="10056813" cy="4265613"/>
          </a:xfrm>
          <a:prstGeom prst="rect">
            <a:avLst/>
          </a:prstGeom>
        </p:spPr>
        <p:txBody>
          <a:bodyPr>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MX" sz="10400" dirty="0">
                <a:solidFill>
                  <a:schemeClr val="tx1"/>
                </a:solidFill>
              </a:rPr>
              <a:t>2.6.10- Plano y tablas de capacidades en las que figuren la capacidad y el centro de gravedad de cada uno de los espacios de carga.</a:t>
            </a:r>
          </a:p>
          <a:p>
            <a:pPr marL="0" indent="0" algn="just" fontAlgn="auto">
              <a:buFont typeface="Wingdings 3" charset="2"/>
              <a:buNone/>
              <a:defRPr/>
            </a:pPr>
            <a:r>
              <a:rPr lang="es-MX" sz="10400" dirty="0">
                <a:solidFill>
                  <a:schemeClr val="tx1"/>
                </a:solidFill>
              </a:rPr>
              <a:t>2.6.11- Tablas de sondas de los tanques en que se indiquen la capacidad, el centro de gravedad y los datos de superficie libre de cada tanque.</a:t>
            </a:r>
          </a:p>
          <a:p>
            <a:pPr marL="0" indent="0" algn="just" fontAlgn="auto">
              <a:buFont typeface="Wingdings 3" charset="2"/>
              <a:buNone/>
              <a:defRPr/>
            </a:pPr>
            <a:r>
              <a:rPr lang="es-MX" sz="10400" dirty="0">
                <a:solidFill>
                  <a:schemeClr val="tx1"/>
                </a:solidFill>
              </a:rPr>
              <a:t>2.6.12- Información sobre las restricciones de carga, tales como curvas o tablas de alturas KG máximas o de alturas GM mínimas, que puedan utilizarse para determinar si el buque cumple los criterios de estabilidad aplicables.</a:t>
            </a:r>
          </a:p>
          <a:p>
            <a:pPr marL="0" indent="0" fontAlgn="auto">
              <a:buFont typeface="Wingdings 3" charset="2"/>
              <a:buNone/>
              <a:defRPr/>
            </a:pPr>
            <a:endParaRPr lang="es-AR" sz="10400" dirty="0">
              <a:solidFill>
                <a:schemeClr val="tx1"/>
              </a:solidFill>
            </a:endParaRPr>
          </a:p>
        </p:txBody>
      </p:sp>
      <p:sp>
        <p:nvSpPr>
          <p:cNvPr id="36867"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6868"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6869"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576263" y="1711325"/>
            <a:ext cx="9974262" cy="443071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3000" dirty="0">
                <a:solidFill>
                  <a:schemeClr val="accent2">
                    <a:lumMod val="50000"/>
                  </a:schemeClr>
                </a:solidFill>
                <a:effectLst>
                  <a:outerShdw blurRad="38100" dist="38100" dir="2700000" algn="tl">
                    <a:srgbClr val="000000">
                      <a:alpha val="43137"/>
                    </a:srgbClr>
                  </a:outerShdw>
                </a:effectLst>
              </a:rPr>
              <a:t>INTRODUCCIÓN:</a:t>
            </a:r>
          </a:p>
          <a:p>
            <a:pPr marL="0" indent="0" algn="just" fontAlgn="auto">
              <a:buFont typeface="Wingdings 3" charset="2"/>
              <a:buNone/>
              <a:defRPr/>
            </a:pPr>
            <a:r>
              <a:rPr lang="es-AR" sz="3000" dirty="0">
                <a:solidFill>
                  <a:schemeClr val="tx1"/>
                </a:solidFill>
              </a:rPr>
              <a:t>La presente exposición es una guía para la presentación de ETJ ante PNA para los Profesionales interesados. No es una lista taxativa y tampoco pretende ser una lista integral, perfecta y acabada de todos los ETJ que deben presentarse con su correspondiente información, sino que se presentan y describen los principales ETJ con información mínima e indispensable que deben contener. </a:t>
            </a:r>
          </a:p>
          <a:p>
            <a:pPr marL="0" indent="0" algn="just" fontAlgn="auto">
              <a:buFont typeface="Wingdings 3" charset="2"/>
              <a:buNone/>
              <a:defRPr/>
            </a:pPr>
            <a:endParaRPr lang="es-AR" sz="3000" dirty="0">
              <a:solidFill>
                <a:schemeClr val="tx1"/>
              </a:solidFill>
            </a:endParaRPr>
          </a:p>
          <a:p>
            <a:pPr marL="0" indent="0" fontAlgn="auto">
              <a:buFont typeface="Wingdings 3" charset="2"/>
              <a:buNone/>
              <a:defRPr/>
            </a:pPr>
            <a:endParaRPr lang="es-AR" sz="2300" dirty="0"/>
          </a:p>
        </p:txBody>
      </p:sp>
      <p:sp>
        <p:nvSpPr>
          <p:cNvPr id="20482"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0483"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0484"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643063"/>
            <a:ext cx="10056813" cy="435610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800" b="1" dirty="0">
                <a:solidFill>
                  <a:schemeClr val="bg2">
                    <a:lumMod val="50000"/>
                  </a:schemeClr>
                </a:solidFill>
                <a:effectLst>
                  <a:outerShdw blurRad="38100" dist="38100" dir="2700000" algn="tl">
                    <a:srgbClr val="000000">
                      <a:alpha val="43137"/>
                    </a:srgbClr>
                  </a:outerShdw>
                </a:effectLst>
              </a:rPr>
              <a:t>3- Notas Generales:</a:t>
            </a:r>
          </a:p>
          <a:p>
            <a:pPr marL="0" indent="0" algn="just" fontAlgn="auto">
              <a:buFont typeface="Wingdings 3" charset="2"/>
              <a:buNone/>
              <a:defRPr/>
            </a:pPr>
            <a:r>
              <a:rPr lang="es-AR" sz="2800" dirty="0">
                <a:solidFill>
                  <a:schemeClr val="tx1"/>
                </a:solidFill>
              </a:rPr>
              <a:t>3.1- </a:t>
            </a:r>
            <a:r>
              <a:rPr lang="es-AR" sz="2800" b="1" dirty="0">
                <a:solidFill>
                  <a:schemeClr val="tx1"/>
                </a:solidFill>
              </a:rPr>
              <a:t>Navegación Rada o Ría</a:t>
            </a:r>
            <a:r>
              <a:rPr lang="es-AR" sz="2800" dirty="0">
                <a:solidFill>
                  <a:schemeClr val="tx1"/>
                </a:solidFill>
              </a:rPr>
              <a:t>: Aplican los criterios de estabilidad para la zona de navegación que corresponda al buque.</a:t>
            </a:r>
          </a:p>
          <a:p>
            <a:pPr marL="0" indent="0" algn="just" fontAlgn="auto">
              <a:buFont typeface="Wingdings 3" charset="2"/>
              <a:buNone/>
              <a:defRPr/>
            </a:pPr>
            <a:r>
              <a:rPr lang="es-AR" sz="2800" dirty="0">
                <a:solidFill>
                  <a:schemeClr val="tx1"/>
                </a:solidFill>
              </a:rPr>
              <a:t>3.2- Las condiciones de carga se deben presentar en el orden operativo correspondiente. Por ejemplo, no incluir al final del Manual la condición de “Salida de Caladero con Último Lance sobre Cubierta”, sino que debe estar antes de la condición de “Salida de Caladero a Plena Carga”. </a:t>
            </a:r>
          </a:p>
        </p:txBody>
      </p:sp>
      <p:sp>
        <p:nvSpPr>
          <p:cNvPr id="37890"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7891"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7892"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643063"/>
            <a:ext cx="10056813" cy="4356100"/>
          </a:xfrm>
          <a:prstGeom prst="rect">
            <a:avLst/>
          </a:prstGeom>
        </p:spPr>
        <p:txBody>
          <a:bodyPr>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800" dirty="0">
                <a:solidFill>
                  <a:schemeClr val="tx1"/>
                </a:solidFill>
              </a:rPr>
              <a:t>3.4- Sólo pueden incluirse en los cálculos de estabilidad aquellas superestructras que cumplan con el Pto.</a:t>
            </a:r>
            <a:r>
              <a:rPr lang="es-MX" sz="2800" dirty="0">
                <a:solidFill>
                  <a:schemeClr val="tx1"/>
                </a:solidFill>
              </a:rPr>
              <a:t> 3.5.2. del Agregado Nº1 de la Ord. 1/16: </a:t>
            </a:r>
            <a:r>
              <a:rPr lang="es-MX" sz="2800" i="1" dirty="0">
                <a:solidFill>
                  <a:schemeClr val="tx1"/>
                </a:solidFill>
              </a:rPr>
              <a:t>“Superestructuras, casetas, etc., que pueden tenerse en cuenta:</a:t>
            </a:r>
          </a:p>
          <a:p>
            <a:pPr marL="0" indent="0" algn="just" fontAlgn="auto">
              <a:buFont typeface="Wingdings 3" charset="2"/>
              <a:buNone/>
              <a:defRPr/>
            </a:pPr>
            <a:r>
              <a:rPr lang="es-MX" sz="2800" i="1" dirty="0">
                <a:solidFill>
                  <a:schemeClr val="tx1"/>
                </a:solidFill>
              </a:rPr>
              <a:t>.1 Pueden tenerse en cuenta las superestructuras cerradas que cumplan con la Regla 3 10) b) del Convenio de Líneas de Carga, 1966 y del Protocolo de 1988</a:t>
            </a:r>
          </a:p>
          <a:p>
            <a:pPr marL="0" indent="0" algn="just" fontAlgn="auto">
              <a:buFont typeface="Wingdings 3" charset="2"/>
              <a:buNone/>
              <a:defRPr/>
            </a:pPr>
            <a:r>
              <a:rPr lang="es-MX" sz="2800" i="1" dirty="0">
                <a:solidFill>
                  <a:schemeClr val="tx1"/>
                </a:solidFill>
              </a:rPr>
              <a:t>relativo al mismo, enmendado….”</a:t>
            </a:r>
          </a:p>
          <a:p>
            <a:pPr marL="0" indent="0" algn="just" fontAlgn="auto">
              <a:buFont typeface="Wingdings 3" charset="2"/>
              <a:buNone/>
              <a:defRPr/>
            </a:pPr>
            <a:r>
              <a:rPr lang="es-AR" sz="2800" dirty="0">
                <a:solidFill>
                  <a:schemeClr val="tx1"/>
                </a:solidFill>
              </a:rPr>
              <a:t>3.5- Los atributos de carena y las curvas cruzadas deben presentarse con y sin asiento. Los asientos deben cubrir la gama de asientos operacionales del buque (cálculo con asiento “libre”).</a:t>
            </a:r>
          </a:p>
          <a:p>
            <a:pPr marL="0" indent="0" algn="just" fontAlgn="auto">
              <a:buFont typeface="Wingdings 3" charset="2"/>
              <a:buNone/>
              <a:defRPr/>
            </a:pPr>
            <a:endParaRPr lang="es-AR" sz="2800" dirty="0">
              <a:solidFill>
                <a:schemeClr val="tx1"/>
              </a:solidFill>
            </a:endParaRPr>
          </a:p>
        </p:txBody>
      </p:sp>
      <p:sp>
        <p:nvSpPr>
          <p:cNvPr id="38914"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8915"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8916"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576388"/>
            <a:ext cx="10056813" cy="4422775"/>
          </a:xfrm>
          <a:prstGeom prst="rect">
            <a:avLst/>
          </a:prstGeom>
        </p:spPr>
        <p:txBody>
          <a:bodyPr>
            <a:normAutofit/>
          </a:bodyPr>
          <a:lstStyle/>
          <a:p>
            <a:pPr algn="just">
              <a:spcBef>
                <a:spcPts val="1000"/>
              </a:spcBef>
              <a:buClr>
                <a:schemeClr val="accent1"/>
              </a:buClr>
              <a:buSzPct val="80000"/>
              <a:buFont typeface="Wingdings 3" pitchFamily="18" charset="2"/>
              <a:buNone/>
            </a:pPr>
            <a:r>
              <a:rPr lang="es-AR" sz="2600" dirty="0">
                <a:latin typeface="Trebuchet MS" pitchFamily="34" charset="0"/>
              </a:rPr>
              <a:t>3.6- Cuando se realicen modificaciones en el buque, debe presentarse una memoria técnica indicando TODAS las modificaciones realizadas y se debe verificar el porcentaje de variación del peso del buque vacío y de su LCG, de acuerdo con los valores admisibles establecidos en la Ord. 2/16. En caso de no verificarse dichos porcentajes, se debe realizar una nueva prueba de estabilidad.</a:t>
            </a:r>
          </a:p>
          <a:p>
            <a:pPr algn="just">
              <a:spcBef>
                <a:spcPts val="1000"/>
              </a:spcBef>
              <a:buClr>
                <a:schemeClr val="accent1"/>
              </a:buClr>
              <a:buSzPct val="80000"/>
              <a:buFont typeface="Wingdings 3" pitchFamily="18" charset="2"/>
              <a:buNone/>
            </a:pPr>
            <a:r>
              <a:rPr lang="es-AR" sz="2600" dirty="0">
                <a:solidFill>
                  <a:srgbClr val="0070C0"/>
                </a:solidFill>
                <a:latin typeface="Trebuchet MS" pitchFamily="34" charset="0"/>
              </a:rPr>
              <a:t>3.7- </a:t>
            </a:r>
            <a:r>
              <a:rPr lang="es-AR" sz="2600" u="sng" dirty="0">
                <a:solidFill>
                  <a:srgbClr val="0070C0"/>
                </a:solidFill>
                <a:latin typeface="Trebuchet MS" pitchFamily="34" charset="0"/>
              </a:rPr>
              <a:t>IMPORTANTE</a:t>
            </a:r>
            <a:r>
              <a:rPr lang="es-AR" sz="2600" dirty="0">
                <a:solidFill>
                  <a:srgbClr val="0070C0"/>
                </a:solidFill>
                <a:latin typeface="Trebuchet MS" pitchFamily="34" charset="0"/>
              </a:rPr>
              <a:t>: </a:t>
            </a:r>
            <a:r>
              <a:rPr lang="es-AR" sz="2600" dirty="0">
                <a:latin typeface="Trebuchet MS" pitchFamily="34" charset="0"/>
              </a:rPr>
              <a:t>En el criterio de </a:t>
            </a:r>
            <a:r>
              <a:rPr lang="es-AR" sz="2600" dirty="0" err="1">
                <a:latin typeface="Trebuchet MS" pitchFamily="34" charset="0"/>
              </a:rPr>
              <a:t>Mperm</a:t>
            </a:r>
            <a:r>
              <a:rPr lang="es-AR" sz="2600" dirty="0">
                <a:latin typeface="Trebuchet MS" pitchFamily="34" charset="0"/>
              </a:rPr>
              <a:t> &gt; </a:t>
            </a:r>
            <a:r>
              <a:rPr lang="es-AR" sz="2600" dirty="0" err="1">
                <a:latin typeface="Trebuchet MS" pitchFamily="34" charset="0"/>
              </a:rPr>
              <a:t>Mwd</a:t>
            </a:r>
            <a:r>
              <a:rPr lang="es-AR" sz="2600" dirty="0">
                <a:latin typeface="Trebuchet MS" pitchFamily="34" charset="0"/>
              </a:rPr>
              <a:t> para buques de navegación fluvial o lacustre, tener en cuenta que es un criterio de estabilidad DINÁMICO. Ver gráfico en la próxima presentación.</a:t>
            </a:r>
          </a:p>
        </p:txBody>
      </p:sp>
      <p:sp>
        <p:nvSpPr>
          <p:cNvPr id="39938"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39939"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39940"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576388"/>
            <a:ext cx="10056813" cy="4422775"/>
          </a:xfrm>
          <a:prstGeom prst="rect">
            <a:avLst/>
          </a:prstGeom>
        </p:spPr>
        <p:txBody>
          <a:bodyPr>
            <a:normAutofit lnSpcReduction="10000"/>
          </a:bodyPr>
          <a:lstStyle/>
          <a:p>
            <a:pPr algn="just">
              <a:spcBef>
                <a:spcPts val="1000"/>
              </a:spcBef>
              <a:buClr>
                <a:schemeClr val="accent1"/>
              </a:buClr>
              <a:buSzPct val="80000"/>
              <a:buFont typeface="Wingdings 3" pitchFamily="18" charset="2"/>
              <a:buNone/>
            </a:pPr>
            <a:r>
              <a:rPr lang="es-AR" sz="2000">
                <a:solidFill>
                  <a:srgbClr val="253356"/>
                </a:solidFill>
                <a:latin typeface="Trebuchet MS" pitchFamily="34" charset="0"/>
              </a:rPr>
              <a:t>Ord. 1/16, Anexo Nº 3, Pto. 3.2: Criterio Meteorológico</a:t>
            </a:r>
          </a:p>
          <a:p>
            <a:pPr algn="just">
              <a:spcBef>
                <a:spcPts val="1000"/>
              </a:spcBef>
              <a:buClr>
                <a:schemeClr val="accent1"/>
              </a:buClr>
              <a:buSzPct val="80000"/>
              <a:buFont typeface="Wingdings 3" pitchFamily="18" charset="2"/>
              <a:buNone/>
            </a:pPr>
            <a:r>
              <a:rPr lang="es-AR" sz="2000">
                <a:solidFill>
                  <a:srgbClr val="072C62"/>
                </a:solidFill>
                <a:latin typeface="Trebuchet MS" pitchFamily="34" charset="0"/>
              </a:rPr>
              <a:t>Gráfico de Verificación del criterio de Mperm &gt; Mwd.</a:t>
            </a:r>
            <a:r>
              <a:rPr lang="es-MX" sz="2000">
                <a:solidFill>
                  <a:srgbClr val="072C62"/>
                </a:solidFill>
                <a:latin typeface="Trebuchet MS" pitchFamily="34" charset="0"/>
              </a:rPr>
              <a:t> </a:t>
            </a:r>
          </a:p>
          <a:p>
            <a:pPr>
              <a:spcBef>
                <a:spcPts val="1000"/>
              </a:spcBef>
              <a:buClr>
                <a:schemeClr val="accent1"/>
              </a:buClr>
              <a:buSzPct val="80000"/>
              <a:buFont typeface="Wingdings 3" pitchFamily="18" charset="2"/>
              <a:buNone/>
            </a:pPr>
            <a:r>
              <a:rPr lang="es-MX" sz="2000">
                <a:latin typeface="Trebuchet MS" pitchFamily="34" charset="0"/>
              </a:rPr>
              <a:t>3.2.1. Se considerará que el buque cumple el criterio meteorológico si, en la condición de carga más desfavorable, el momento permisible producido por las inclinaciones dinámicas del buque es igual o mayor al momento de escora resultante de la presión dinámica del viento, es decir, si se cumple la siguiente condición: Mperm &gt; Mwd</a:t>
            </a:r>
          </a:p>
          <a:p>
            <a:pPr algn="just">
              <a:spcBef>
                <a:spcPts val="1000"/>
              </a:spcBef>
              <a:buClr>
                <a:schemeClr val="accent1"/>
              </a:buClr>
              <a:buSzPct val="80000"/>
              <a:buFont typeface="Wingdings 3" pitchFamily="18" charset="2"/>
              <a:buNone/>
            </a:pPr>
            <a:r>
              <a:rPr lang="es-MX" sz="2000">
                <a:latin typeface="Trebuchet MS" pitchFamily="34" charset="0"/>
              </a:rPr>
              <a:t>Donde:</a:t>
            </a:r>
          </a:p>
          <a:p>
            <a:pPr algn="just">
              <a:spcBef>
                <a:spcPts val="1000"/>
              </a:spcBef>
              <a:buClr>
                <a:schemeClr val="accent1"/>
              </a:buClr>
              <a:buSzPct val="80000"/>
              <a:buFont typeface="Wingdings 3" pitchFamily="18" charset="2"/>
              <a:buNone/>
            </a:pPr>
            <a:r>
              <a:rPr lang="es-MX" sz="2000">
                <a:latin typeface="Trebuchet MS" pitchFamily="34" charset="0"/>
              </a:rPr>
              <a:t>Mperm: Momento permisible producido por las inclinaciones dinámicas del buque correspondientes al ángulo crítico o al ángulo de zozobra, si el último es menor.</a:t>
            </a:r>
          </a:p>
          <a:p>
            <a:pPr algn="just">
              <a:spcBef>
                <a:spcPts val="1000"/>
              </a:spcBef>
              <a:buClr>
                <a:schemeClr val="accent1"/>
              </a:buClr>
              <a:buSzPct val="80000"/>
              <a:buFont typeface="Wingdings 3" pitchFamily="18" charset="2"/>
              <a:buNone/>
            </a:pPr>
            <a:r>
              <a:rPr lang="es-MX" sz="2000">
                <a:latin typeface="Trebuchet MS" pitchFamily="34" charset="0"/>
              </a:rPr>
              <a:t>Mwd: Momento de escora resultante de la presión dinámica del viento.</a:t>
            </a:r>
          </a:p>
          <a:p>
            <a:pPr algn="ctr">
              <a:spcBef>
                <a:spcPts val="1000"/>
              </a:spcBef>
              <a:buClr>
                <a:schemeClr val="accent1"/>
              </a:buClr>
              <a:buSzPct val="80000"/>
              <a:buFont typeface="Wingdings 3" pitchFamily="18" charset="2"/>
              <a:buNone/>
            </a:pPr>
            <a:r>
              <a:rPr lang="es-MX" sz="2000">
                <a:latin typeface="Trebuchet MS" pitchFamily="34" charset="0"/>
              </a:rPr>
              <a:t>Mwd = 0,001.Pw.Aw.Lw (kN.m)</a:t>
            </a:r>
            <a:endParaRPr lang="es-AR" sz="2000">
              <a:latin typeface="Trebuchet MS" pitchFamily="34" charset="0"/>
            </a:endParaRPr>
          </a:p>
        </p:txBody>
      </p:sp>
      <p:sp>
        <p:nvSpPr>
          <p:cNvPr id="40962"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0963"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0964"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2382838" y="231775"/>
            <a:ext cx="6777037" cy="1123950"/>
          </a:xfrm>
          <a:prstGeom prst="rect">
            <a:avLst/>
          </a:prstGeom>
        </p:spPr>
        <p:txBody>
          <a:bodyPr>
            <a:normAutofit fontScale="25000" lnSpcReduction="20000"/>
          </a:bodyPr>
          <a:lstStyle/>
          <a:p>
            <a:pPr algn="ctr">
              <a:spcBef>
                <a:spcPts val="1000"/>
              </a:spcBef>
              <a:buClr>
                <a:schemeClr val="accent1"/>
              </a:buClr>
              <a:buSzPct val="80000"/>
              <a:buFont typeface="Wingdings 3" pitchFamily="18" charset="2"/>
              <a:buNone/>
            </a:pPr>
            <a:r>
              <a:rPr lang="es-AR" sz="8000" dirty="0">
                <a:solidFill>
                  <a:srgbClr val="003399"/>
                </a:solidFill>
                <a:latin typeface="Trebuchet MS" pitchFamily="34" charset="0"/>
              </a:rPr>
              <a:t>Gráfico de Verificación del criterio de </a:t>
            </a:r>
            <a:r>
              <a:rPr lang="es-AR" sz="8000" dirty="0" err="1">
                <a:solidFill>
                  <a:srgbClr val="003399"/>
                </a:solidFill>
                <a:latin typeface="Trebuchet MS" pitchFamily="34" charset="0"/>
              </a:rPr>
              <a:t>Mperm</a:t>
            </a:r>
            <a:r>
              <a:rPr lang="es-AR" sz="8000" dirty="0">
                <a:solidFill>
                  <a:srgbClr val="003399"/>
                </a:solidFill>
                <a:latin typeface="Trebuchet MS" pitchFamily="34" charset="0"/>
              </a:rPr>
              <a:t> &gt; </a:t>
            </a:r>
            <a:r>
              <a:rPr lang="es-AR" sz="8000" dirty="0" err="1">
                <a:solidFill>
                  <a:srgbClr val="003399"/>
                </a:solidFill>
                <a:latin typeface="Trebuchet MS" pitchFamily="34" charset="0"/>
              </a:rPr>
              <a:t>Mwd</a:t>
            </a:r>
            <a:r>
              <a:rPr lang="es-AR" sz="8000" dirty="0">
                <a:solidFill>
                  <a:srgbClr val="003399"/>
                </a:solidFill>
                <a:latin typeface="Trebuchet MS" pitchFamily="34" charset="0"/>
              </a:rPr>
              <a:t>.</a:t>
            </a:r>
          </a:p>
          <a:p>
            <a:pPr algn="ctr">
              <a:spcBef>
                <a:spcPts val="1000"/>
              </a:spcBef>
              <a:buClr>
                <a:schemeClr val="accent1"/>
              </a:buClr>
              <a:buSzPct val="80000"/>
              <a:buFont typeface="Wingdings 3" pitchFamily="18" charset="2"/>
              <a:buNone/>
            </a:pPr>
            <a:r>
              <a:rPr lang="es-AR" sz="8000" dirty="0">
                <a:solidFill>
                  <a:srgbClr val="003399"/>
                </a:solidFill>
                <a:latin typeface="Trebuchet MS" pitchFamily="34" charset="0"/>
              </a:rPr>
              <a:t>El </a:t>
            </a:r>
            <a:r>
              <a:rPr lang="es-AR" sz="8000" dirty="0" err="1">
                <a:solidFill>
                  <a:srgbClr val="003399"/>
                </a:solidFill>
                <a:latin typeface="Trebuchet MS" pitchFamily="34" charset="0"/>
              </a:rPr>
              <a:t>Mperm</a:t>
            </a:r>
            <a:r>
              <a:rPr lang="es-AR" sz="8000" dirty="0">
                <a:solidFill>
                  <a:srgbClr val="003399"/>
                </a:solidFill>
                <a:latin typeface="Trebuchet MS" pitchFamily="34" charset="0"/>
              </a:rPr>
              <a:t> es aquel que iguala las áreas A y B (A = B).</a:t>
            </a:r>
          </a:p>
          <a:p>
            <a:pPr algn="ctr">
              <a:spcBef>
                <a:spcPts val="1000"/>
              </a:spcBef>
              <a:buClr>
                <a:schemeClr val="accent1"/>
              </a:buClr>
              <a:buSzPct val="80000"/>
              <a:buFont typeface="Wingdings 3" pitchFamily="18" charset="2"/>
              <a:buNone/>
            </a:pPr>
            <a:r>
              <a:rPr lang="es-AR" sz="8000" dirty="0">
                <a:solidFill>
                  <a:srgbClr val="003399"/>
                </a:solidFill>
                <a:latin typeface="Trebuchet MS" pitchFamily="34" charset="0"/>
              </a:rPr>
              <a:t>Se verifica el criterio si: </a:t>
            </a:r>
            <a:r>
              <a:rPr lang="es-MX" sz="8000" dirty="0" err="1">
                <a:solidFill>
                  <a:srgbClr val="003399"/>
                </a:solidFill>
                <a:latin typeface="Trebuchet MS" pitchFamily="34" charset="0"/>
              </a:rPr>
              <a:t>Mperm</a:t>
            </a:r>
            <a:r>
              <a:rPr lang="es-MX" sz="8000" dirty="0">
                <a:solidFill>
                  <a:srgbClr val="003399"/>
                </a:solidFill>
                <a:latin typeface="Trebuchet MS" pitchFamily="34" charset="0"/>
              </a:rPr>
              <a:t> &gt; </a:t>
            </a:r>
            <a:r>
              <a:rPr lang="es-MX" sz="8000" dirty="0" err="1">
                <a:solidFill>
                  <a:srgbClr val="003399"/>
                </a:solidFill>
                <a:latin typeface="Trebuchet MS" pitchFamily="34" charset="0"/>
              </a:rPr>
              <a:t>Mwd</a:t>
            </a:r>
            <a:endParaRPr lang="es-AR" sz="8000" dirty="0">
              <a:solidFill>
                <a:srgbClr val="003399"/>
              </a:solidFill>
              <a:latin typeface="Trebuchet MS" pitchFamily="34" charset="0"/>
            </a:endParaRPr>
          </a:p>
          <a:p>
            <a:pPr algn="just">
              <a:spcBef>
                <a:spcPts val="1000"/>
              </a:spcBef>
              <a:buClr>
                <a:schemeClr val="accent1"/>
              </a:buClr>
              <a:buSzPct val="80000"/>
              <a:buFont typeface="Wingdings 3" pitchFamily="18" charset="2"/>
              <a:buNone/>
            </a:pPr>
            <a:r>
              <a:rPr lang="es-MX" sz="2000" dirty="0">
                <a:solidFill>
                  <a:srgbClr val="072C62"/>
                </a:solidFill>
                <a:latin typeface="Trebuchet MS" pitchFamily="34" charset="0"/>
              </a:rPr>
              <a:t> </a:t>
            </a:r>
          </a:p>
        </p:txBody>
      </p:sp>
      <p:sp>
        <p:nvSpPr>
          <p:cNvPr id="41986"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1987"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1988"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pic>
        <p:nvPicPr>
          <p:cNvPr id="41989" name="Imagen 2"/>
          <p:cNvPicPr>
            <a:picLocks noChangeAspect="1"/>
          </p:cNvPicPr>
          <p:nvPr/>
        </p:nvPicPr>
        <p:blipFill>
          <a:blip r:embed="rId4"/>
          <a:srcRect/>
          <a:stretch>
            <a:fillRect/>
          </a:stretch>
        </p:blipFill>
        <p:spPr bwMode="auto">
          <a:xfrm>
            <a:off x="1412875" y="1539875"/>
            <a:ext cx="8443913" cy="463073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647700" y="1643063"/>
            <a:ext cx="9763125" cy="4270375"/>
          </a:xfrm>
          <a:prstGeom prst="rect">
            <a:avLst/>
          </a:prstGeom>
        </p:spPr>
        <p:txBody>
          <a:bodyPr>
            <a:normAutofit/>
          </a:bodyPr>
          <a:lstStyle/>
          <a:p>
            <a:r>
              <a:rPr lang="es-AR" sz="2200" b="1" u="sng">
                <a:solidFill>
                  <a:srgbClr val="003399"/>
                </a:solidFill>
              </a:rPr>
              <a:t>Notas</a:t>
            </a:r>
            <a:r>
              <a:rPr lang="es-AR" sz="2200" b="1">
                <a:solidFill>
                  <a:srgbClr val="003399"/>
                </a:solidFill>
              </a:rPr>
              <a:t>:</a:t>
            </a:r>
          </a:p>
          <a:p>
            <a:endParaRPr lang="es-AR" sz="2200" b="1"/>
          </a:p>
          <a:p>
            <a:pPr>
              <a:buFontTx/>
              <a:buChar char="-"/>
            </a:pPr>
            <a:r>
              <a:rPr lang="es-AR" sz="2200" b="1"/>
              <a:t>Ángulo crítico (ϕ</a:t>
            </a:r>
            <a:r>
              <a:rPr lang="es-AR" sz="2200" b="1" i="1"/>
              <a:t>fl</a:t>
            </a:r>
            <a:r>
              <a:rPr lang="es-AR" sz="2200" b="1"/>
              <a:t>):</a:t>
            </a:r>
            <a:r>
              <a:rPr lang="es-AR" sz="2200"/>
              <a:t> Ángulo de escora en el cual el agua comienza a llenar el buque a través de aberturas sin sujeción, pero sin superar el ángulo en el cual el borde de la cubierta de francobordo está sumergido, o en el cual el pantoque abandone el agua. </a:t>
            </a:r>
          </a:p>
          <a:p>
            <a:endParaRPr lang="es-AR" sz="2200"/>
          </a:p>
          <a:p>
            <a:r>
              <a:rPr lang="es-AR" sz="2200"/>
              <a:t>- </a:t>
            </a:r>
            <a:r>
              <a:rPr lang="es-AR" sz="2200" b="1"/>
              <a:t>Ángulo de zozobra (ϕc):</a:t>
            </a:r>
            <a:r>
              <a:rPr lang="es-AR" sz="2200"/>
              <a:t> Ángulo de escora en el cual el buque comienza a zozobrar bajo el efecto del momento de escora.</a:t>
            </a:r>
          </a:p>
          <a:p>
            <a:pPr>
              <a:spcBef>
                <a:spcPts val="1000"/>
              </a:spcBef>
              <a:buClr>
                <a:schemeClr val="accent1"/>
              </a:buClr>
              <a:buSzPct val="80000"/>
              <a:buFont typeface="Wingdings 3" pitchFamily="18" charset="2"/>
              <a:buNone/>
            </a:pPr>
            <a:r>
              <a:rPr lang="es-MX" sz="2200">
                <a:solidFill>
                  <a:srgbClr val="072C62"/>
                </a:solidFill>
                <a:latin typeface="Trebuchet MS" pitchFamily="34" charset="0"/>
              </a:rPr>
              <a:t> </a:t>
            </a:r>
          </a:p>
        </p:txBody>
      </p:sp>
      <p:sp>
        <p:nvSpPr>
          <p:cNvPr id="94211"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94212"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94213"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Marcador de contenido 2"/>
          <p:cNvSpPr txBox="1">
            <a:spLocks/>
          </p:cNvSpPr>
          <p:nvPr/>
        </p:nvSpPr>
        <p:spPr bwMode="auto">
          <a:xfrm>
            <a:off x="492125" y="1616075"/>
            <a:ext cx="10056813" cy="4383088"/>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AR" sz="2800">
                <a:latin typeface="Trebuchet MS" pitchFamily="34" charset="0"/>
              </a:rPr>
              <a:t>3.9- Presentar todos los ETJ de acuerdo al RELETEC. Deben estar en escalas estándar. No debe haber discrepancias entre los ETJ presentados. </a:t>
            </a:r>
          </a:p>
          <a:p>
            <a:pPr algn="just">
              <a:spcBef>
                <a:spcPts val="1000"/>
              </a:spcBef>
              <a:buClr>
                <a:schemeClr val="accent1"/>
              </a:buClr>
              <a:buSzPct val="80000"/>
              <a:buFont typeface="Wingdings 3" pitchFamily="18" charset="2"/>
              <a:buNone/>
            </a:pPr>
            <a:r>
              <a:rPr lang="es-AR" sz="2800">
                <a:latin typeface="Trebuchet MS" pitchFamily="34" charset="0"/>
              </a:rPr>
              <a:t>3.10-</a:t>
            </a:r>
            <a:r>
              <a:rPr lang="es-AR" sz="2800">
                <a:solidFill>
                  <a:srgbClr val="000000"/>
                </a:solidFill>
                <a:latin typeface="Trebuchet MS" pitchFamily="34" charset="0"/>
              </a:rPr>
              <a:t> La presentación de modelos en Maxsurf es opcional, pero agiliza el análisis y permite aumentar el ritmo de trabajo a los analistas, favoreciendo también a las partes interesadas.</a:t>
            </a:r>
          </a:p>
        </p:txBody>
      </p:sp>
      <p:sp>
        <p:nvSpPr>
          <p:cNvPr id="43010"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3011"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3012"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Marcador de contenido 2"/>
          <p:cNvSpPr txBox="1">
            <a:spLocks/>
          </p:cNvSpPr>
          <p:nvPr/>
        </p:nvSpPr>
        <p:spPr bwMode="auto">
          <a:xfrm>
            <a:off x="492125" y="1616075"/>
            <a:ext cx="10056813" cy="4383088"/>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AR" sz="2800">
                <a:latin typeface="Trebuchet MS" pitchFamily="34" charset="0"/>
              </a:rPr>
              <a:t>3.11- </a:t>
            </a:r>
            <a:r>
              <a:rPr lang="es-MX" sz="2800">
                <a:solidFill>
                  <a:srgbClr val="000000"/>
                </a:solidFill>
                <a:latin typeface="Trebuchet MS" pitchFamily="34" charset="0"/>
              </a:rPr>
              <a:t>Para el caso de Buques areneros o paleros existentes, no es necesario la confección de un Manual de Cargas, siempre y cuando no hayan sufrido modificaciones y siempre que exista un antecedente de estabilidad APROBADO (con información suficiente) en el Archivo Técnico de la División Técnica.</a:t>
            </a:r>
            <a:endParaRPr lang="es-AR" sz="2800">
              <a:latin typeface="Trebuchet MS" pitchFamily="34" charset="0"/>
            </a:endParaRPr>
          </a:p>
        </p:txBody>
      </p:sp>
      <p:sp>
        <p:nvSpPr>
          <p:cNvPr id="44034"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4035"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4036"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590675"/>
            <a:ext cx="10056813" cy="4651375"/>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b="1" dirty="0">
                <a:solidFill>
                  <a:schemeClr val="bg2">
                    <a:lumMod val="50000"/>
                  </a:schemeClr>
                </a:solidFill>
                <a:effectLst>
                  <a:outerShdw blurRad="38100" dist="38100" dir="2700000" algn="tl">
                    <a:srgbClr val="000000">
                      <a:alpha val="43137"/>
                    </a:srgbClr>
                  </a:outerShdw>
                </a:effectLst>
              </a:rPr>
              <a:t>4- Notas Específicas para Ciertos Tipos de Buques:</a:t>
            </a:r>
          </a:p>
          <a:p>
            <a:pPr marL="0" indent="0" algn="just" fontAlgn="auto">
              <a:buFont typeface="Wingdings 3" charset="2"/>
              <a:buNone/>
              <a:defRPr/>
            </a:pPr>
            <a:r>
              <a:rPr lang="es-AR" sz="2300" dirty="0">
                <a:solidFill>
                  <a:schemeClr val="bg2">
                    <a:lumMod val="25000"/>
                  </a:schemeClr>
                </a:solidFill>
                <a:effectLst>
                  <a:outerShdw blurRad="38100" dist="38100" dir="2700000" algn="tl">
                    <a:srgbClr val="000000">
                      <a:alpha val="43137"/>
                    </a:srgbClr>
                  </a:outerShdw>
                </a:effectLst>
              </a:rPr>
              <a:t>4.1- </a:t>
            </a:r>
            <a:r>
              <a:rPr lang="es-AR" sz="2300" i="1" u="sng" dirty="0">
                <a:solidFill>
                  <a:schemeClr val="bg2">
                    <a:lumMod val="25000"/>
                  </a:schemeClr>
                </a:solidFill>
                <a:effectLst>
                  <a:outerShdw blurRad="38100" dist="38100" dir="2700000" algn="tl">
                    <a:srgbClr val="000000">
                      <a:alpha val="43137"/>
                    </a:srgbClr>
                  </a:outerShdw>
                </a:effectLst>
              </a:rPr>
              <a:t>Pesqueros</a:t>
            </a:r>
            <a:r>
              <a:rPr lang="es-AR" sz="2300" i="1" dirty="0">
                <a:solidFill>
                  <a:schemeClr val="bg2">
                    <a:lumMod val="25000"/>
                  </a:schemeClr>
                </a:solidFill>
                <a:effectLst>
                  <a:outerShdw blurRad="38100" dist="38100" dir="2700000" algn="tl">
                    <a:srgbClr val="000000">
                      <a:alpha val="43137"/>
                    </a:srgbClr>
                  </a:outerShdw>
                </a:effectLst>
              </a:rPr>
              <a:t>: </a:t>
            </a:r>
          </a:p>
          <a:p>
            <a:pPr marL="0" indent="0" algn="just" fontAlgn="auto">
              <a:buFont typeface="Wingdings 3" charset="2"/>
              <a:buNone/>
              <a:defRPr/>
            </a:pPr>
            <a:r>
              <a:rPr lang="es-AR" sz="2300" dirty="0">
                <a:solidFill>
                  <a:schemeClr val="tx1"/>
                </a:solidFill>
              </a:rPr>
              <a:t>4.1.1- No utilizar el hielo como lastre en las condiciones de carga. Utilizar cantidades lógicas y razonables.</a:t>
            </a:r>
          </a:p>
          <a:p>
            <a:pPr marL="0" indent="0" algn="just" fontAlgn="auto">
              <a:buFont typeface="Wingdings 3" charset="2"/>
              <a:buNone/>
              <a:defRPr/>
            </a:pPr>
            <a:r>
              <a:rPr lang="es-AR" sz="2300" dirty="0">
                <a:solidFill>
                  <a:schemeClr val="tx1"/>
                </a:solidFill>
              </a:rPr>
              <a:t>4.1.2- Indicar el factor de estiba considerado (cantidad de cajones/m3).</a:t>
            </a:r>
          </a:p>
          <a:p>
            <a:pPr marL="0" indent="0" algn="just" fontAlgn="auto">
              <a:buFont typeface="Wingdings 3" charset="2"/>
              <a:buNone/>
              <a:defRPr/>
            </a:pPr>
            <a:r>
              <a:rPr lang="es-AR" sz="2300" dirty="0">
                <a:solidFill>
                  <a:schemeClr val="tx1"/>
                </a:solidFill>
              </a:rPr>
              <a:t>4.1.3- Indicar el peso por cajón considerado. Y las dimensiones aproximadas del mismo.</a:t>
            </a:r>
          </a:p>
          <a:p>
            <a:pPr marL="0" indent="0" algn="just" fontAlgn="auto">
              <a:buFont typeface="Wingdings 3" charset="2"/>
              <a:buNone/>
              <a:defRPr/>
            </a:pPr>
            <a:r>
              <a:rPr lang="es-AR" sz="2300" dirty="0">
                <a:solidFill>
                  <a:schemeClr val="tx1"/>
                </a:solidFill>
              </a:rPr>
              <a:t>4.1.4- Si el buque realiza pesca convencional y con tangones, se deben presentar las condiciones de carga correspondiente para cada caso, separadamente.</a:t>
            </a:r>
          </a:p>
          <a:p>
            <a:pPr marL="0" indent="0" algn="just" fontAlgn="auto">
              <a:buNone/>
              <a:defRPr/>
            </a:pPr>
            <a:r>
              <a:rPr lang="es-AR" sz="2300" dirty="0">
                <a:solidFill>
                  <a:schemeClr val="tx1"/>
                </a:solidFill>
              </a:rPr>
              <a:t>4.1.5- No se acepta la </a:t>
            </a:r>
            <a:r>
              <a:rPr lang="es-AR" sz="2300" dirty="0" err="1">
                <a:solidFill>
                  <a:schemeClr val="tx1"/>
                </a:solidFill>
              </a:rPr>
              <a:t>utilizacion</a:t>
            </a:r>
            <a:r>
              <a:rPr lang="es-AR" sz="2300" dirty="0">
                <a:solidFill>
                  <a:schemeClr val="tx1"/>
                </a:solidFill>
              </a:rPr>
              <a:t> de lastre liquido en tanques bajos (DF) a los efectos de lograr  </a:t>
            </a:r>
            <a:r>
              <a:rPr lang="es-AR" sz="2300" dirty="0" err="1">
                <a:solidFill>
                  <a:schemeClr val="tx1"/>
                </a:solidFill>
              </a:rPr>
              <a:t>cumplimiendo</a:t>
            </a:r>
            <a:r>
              <a:rPr lang="es-AR" sz="2300" dirty="0">
                <a:solidFill>
                  <a:schemeClr val="tx1"/>
                </a:solidFill>
              </a:rPr>
              <a:t> de los criterios de estabilidad </a:t>
            </a:r>
            <a:r>
              <a:rPr lang="es-AR" sz="2300" dirty="0" err="1">
                <a:solidFill>
                  <a:schemeClr val="tx1"/>
                </a:solidFill>
              </a:rPr>
              <a:t>minimos</a:t>
            </a:r>
            <a:r>
              <a:rPr lang="es-AR" sz="2300" dirty="0">
                <a:solidFill>
                  <a:schemeClr val="tx1"/>
                </a:solidFill>
              </a:rPr>
              <a:t> </a:t>
            </a:r>
          </a:p>
          <a:p>
            <a:pPr marL="0" indent="0" algn="just" fontAlgn="auto">
              <a:buFont typeface="Wingdings 3" charset="2"/>
              <a:buNone/>
              <a:defRPr/>
            </a:pPr>
            <a:endParaRPr lang="es-AR" sz="2300" dirty="0">
              <a:solidFill>
                <a:schemeClr val="tx1"/>
              </a:solidFill>
            </a:endParaRPr>
          </a:p>
        </p:txBody>
      </p:sp>
      <p:sp>
        <p:nvSpPr>
          <p:cNvPr id="45058"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5059"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5060"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Marcador de contenido 2"/>
          <p:cNvSpPr txBox="1">
            <a:spLocks/>
          </p:cNvSpPr>
          <p:nvPr/>
        </p:nvSpPr>
        <p:spPr bwMode="auto">
          <a:xfrm>
            <a:off x="492125" y="1616075"/>
            <a:ext cx="10056813" cy="4416425"/>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AR" sz="2300" dirty="0">
                <a:latin typeface="Trebuchet MS" pitchFamily="34" charset="0"/>
              </a:rPr>
              <a:t>4.1.6- </a:t>
            </a:r>
            <a:r>
              <a:rPr lang="es-AR" sz="2300" b="1" dirty="0">
                <a:latin typeface="Trebuchet MS" pitchFamily="34" charset="0"/>
              </a:rPr>
              <a:t>Anexo al Manual de Estabilidad para Pesca a Granel: </a:t>
            </a:r>
            <a:r>
              <a:rPr lang="es-AR" sz="2300" dirty="0">
                <a:latin typeface="Trebuchet MS" pitchFamily="34" charset="0"/>
              </a:rPr>
              <a:t>Debe respetar la carga máxima que indica el manual de carga para estiba con cajones. Si lo pretendido es presentar una nueva condición para transportar una captura con peso mayor al originalmente aprobado, debe actualizarse el manual a la Ord. 1/16 (si correspondiera) y cumplir con los requisitos de la Ord. 1/19 (se considera “</a:t>
            </a:r>
            <a:r>
              <a:rPr lang="es-AR" sz="2300" i="1" dirty="0">
                <a:latin typeface="Trebuchet MS" pitchFamily="34" charset="0"/>
              </a:rPr>
              <a:t>modificación de los parámetros de estabilidad</a:t>
            </a:r>
            <a:r>
              <a:rPr lang="es-AR" sz="2300" dirty="0">
                <a:latin typeface="Trebuchet MS" pitchFamily="34" charset="0"/>
              </a:rPr>
              <a:t>”).</a:t>
            </a:r>
          </a:p>
          <a:p>
            <a:pPr algn="just">
              <a:spcBef>
                <a:spcPts val="1000"/>
              </a:spcBef>
              <a:buClr>
                <a:schemeClr val="accent1"/>
              </a:buClr>
              <a:buSzPct val="80000"/>
              <a:buFont typeface="Wingdings 3" pitchFamily="18" charset="2"/>
              <a:buNone/>
            </a:pPr>
            <a:r>
              <a:rPr lang="es-AR" sz="2300" dirty="0">
                <a:latin typeface="Trebuchet MS" pitchFamily="34" charset="0"/>
              </a:rPr>
              <a:t>4.1.7- No está permitido transportar cajones sobre cubierta que impidan la normal visibilidad desde el puente de navegación (ver prescripciones al respecto en la Ord. 1/19,</a:t>
            </a:r>
            <a:r>
              <a:rPr lang="es-MX" sz="2300" dirty="0">
                <a:latin typeface="Trebuchet MS" pitchFamily="34" charset="0"/>
              </a:rPr>
              <a:t> Anexo Nº 3 del Agregado Nº 1, Punto 2.4: </a:t>
            </a:r>
            <a:r>
              <a:rPr lang="es-MX" sz="2300" i="1" dirty="0">
                <a:latin typeface="Trebuchet MS" pitchFamily="34" charset="0"/>
              </a:rPr>
              <a:t>Visibilidad</a:t>
            </a:r>
            <a:r>
              <a:rPr lang="es-MX" sz="2300" dirty="0">
                <a:latin typeface="Trebuchet MS" pitchFamily="34" charset="0"/>
              </a:rPr>
              <a:t>). No pueden llevarse cajones sobre el cielo de la timonera ni sobre el </a:t>
            </a:r>
            <a:r>
              <a:rPr lang="es-MX" sz="2300" dirty="0" err="1">
                <a:latin typeface="Trebuchet MS" pitchFamily="34" charset="0"/>
              </a:rPr>
              <a:t>espardel</a:t>
            </a:r>
            <a:r>
              <a:rPr lang="es-MX" sz="2300" dirty="0">
                <a:latin typeface="Trebuchet MS" pitchFamily="34" charset="0"/>
              </a:rPr>
              <a:t> de popa.</a:t>
            </a:r>
          </a:p>
          <a:p>
            <a:pPr algn="just">
              <a:spcBef>
                <a:spcPts val="1000"/>
              </a:spcBef>
              <a:buClr>
                <a:schemeClr val="accent1"/>
              </a:buClr>
              <a:buSzPct val="80000"/>
              <a:buFont typeface="Wingdings 3" pitchFamily="18" charset="2"/>
              <a:buNone/>
            </a:pPr>
            <a:endParaRPr lang="es-AR" sz="2300" dirty="0">
              <a:latin typeface="Trebuchet MS" pitchFamily="34" charset="0"/>
            </a:endParaRPr>
          </a:p>
          <a:p>
            <a:pPr algn="just">
              <a:spcBef>
                <a:spcPts val="1000"/>
              </a:spcBef>
              <a:buClr>
                <a:schemeClr val="accent1"/>
              </a:buClr>
              <a:buSzPct val="80000"/>
              <a:buFont typeface="Wingdings 3" pitchFamily="18" charset="2"/>
              <a:buNone/>
            </a:pPr>
            <a:endParaRPr lang="es-AR" sz="2300" dirty="0">
              <a:latin typeface="Trebuchet MS" pitchFamily="34" charset="0"/>
            </a:endParaRPr>
          </a:p>
        </p:txBody>
      </p:sp>
      <p:sp>
        <p:nvSpPr>
          <p:cNvPr id="46082"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6083"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6084"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175500"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1922463"/>
            <a:ext cx="10056813" cy="4076700"/>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b="1" dirty="0">
                <a:solidFill>
                  <a:schemeClr val="bg2">
                    <a:lumMod val="50000"/>
                  </a:schemeClr>
                </a:solidFill>
                <a:effectLst>
                  <a:outerShdw blurRad="38100" dist="38100" dir="2700000" algn="tl">
                    <a:srgbClr val="000000">
                      <a:alpha val="43137"/>
                    </a:srgbClr>
                  </a:outerShdw>
                </a:effectLst>
              </a:rPr>
              <a:t>1.- Presentación:</a:t>
            </a:r>
          </a:p>
          <a:p>
            <a:pPr marL="0" indent="0" algn="just" fontAlgn="auto">
              <a:buFont typeface="Wingdings 3" charset="2"/>
              <a:buNone/>
              <a:defRPr/>
            </a:pPr>
            <a:r>
              <a:rPr lang="es-AR" sz="2300" dirty="0">
                <a:solidFill>
                  <a:schemeClr val="tx1"/>
                </a:solidFill>
              </a:rPr>
              <a:t>1.1- Debe presentarse íntegramente en idioma español. </a:t>
            </a:r>
          </a:p>
          <a:p>
            <a:pPr marL="0" indent="0" algn="just" fontAlgn="auto">
              <a:buFont typeface="Wingdings 3" charset="2"/>
              <a:buNone/>
              <a:defRPr/>
            </a:pPr>
            <a:r>
              <a:rPr lang="es-AR" sz="2300" dirty="0">
                <a:solidFill>
                  <a:schemeClr val="tx1"/>
                </a:solidFill>
              </a:rPr>
              <a:t>1.2- En buques de navegación internacional que ingresen a la matrícula nacional por incorporación, el Manual deberá presentarse en idioma castellano y, luego de aprobado, en inglés (separadamente), incluyendo las copias para certificar.</a:t>
            </a:r>
          </a:p>
          <a:p>
            <a:pPr marL="0" indent="0" algn="just" fontAlgn="auto">
              <a:buFont typeface="Wingdings 3" charset="2"/>
              <a:buNone/>
              <a:defRPr/>
            </a:pPr>
            <a:r>
              <a:rPr lang="es-AR" sz="2300" dirty="0">
                <a:solidFill>
                  <a:schemeClr val="tx1"/>
                </a:solidFill>
              </a:rPr>
              <a:t>1.3- Deberá incluir información relativa a los cálculos de esfuerzos característicos sobre la viga-buque y sobre las verificaciones de las tensiones actuantes, cuando corresponda, según el tipo de buque. Por ejemplo, en el caso de buques mercantes (buques tanques, graneleros, etc.). </a:t>
            </a:r>
          </a:p>
          <a:p>
            <a:pPr marL="0" indent="0" algn="just" fontAlgn="auto">
              <a:buFont typeface="Wingdings 3" charset="2"/>
              <a:buNone/>
              <a:defRPr/>
            </a:pPr>
            <a:endParaRPr lang="es-AR" sz="2300" dirty="0">
              <a:solidFill>
                <a:schemeClr val="tx1"/>
              </a:solidFill>
              <a:effectLst>
                <a:outerShdw blurRad="38100" dist="38100" dir="2700000" algn="tl">
                  <a:srgbClr val="000000">
                    <a:alpha val="43137"/>
                  </a:srgbClr>
                </a:outerShdw>
              </a:effectLst>
            </a:endParaRPr>
          </a:p>
          <a:p>
            <a:pPr marL="0" indent="0" algn="just" fontAlgn="auto">
              <a:buFont typeface="Wingdings 3" charset="2"/>
              <a:buNone/>
              <a:defRPr/>
            </a:pPr>
            <a:endParaRPr lang="es-AR" sz="2300" dirty="0">
              <a:solidFill>
                <a:schemeClr val="tx1"/>
              </a:solidFill>
            </a:endParaRPr>
          </a:p>
        </p:txBody>
      </p:sp>
      <p:sp>
        <p:nvSpPr>
          <p:cNvPr id="21507"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1508"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1509"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643063"/>
            <a:ext cx="10056813" cy="4389437"/>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b="1" dirty="0">
                <a:solidFill>
                  <a:schemeClr val="bg2">
                    <a:lumMod val="50000"/>
                  </a:schemeClr>
                </a:solidFill>
                <a:effectLst>
                  <a:outerShdw blurRad="38100" dist="38100" dir="2700000" algn="tl">
                    <a:srgbClr val="000000">
                      <a:alpha val="43137"/>
                    </a:srgbClr>
                  </a:outerShdw>
                </a:effectLst>
              </a:rPr>
              <a:t>4- Notas Específicas para Ciertos Tipos de Buques:</a:t>
            </a:r>
          </a:p>
          <a:p>
            <a:pPr marL="0" indent="0" algn="just" fontAlgn="auto">
              <a:buFont typeface="Wingdings 3" charset="2"/>
              <a:buNone/>
              <a:defRPr/>
            </a:pPr>
            <a:r>
              <a:rPr lang="es-AR" sz="2300" dirty="0">
                <a:solidFill>
                  <a:schemeClr val="bg2">
                    <a:lumMod val="25000"/>
                  </a:schemeClr>
                </a:solidFill>
                <a:effectLst>
                  <a:outerShdw blurRad="38100" dist="38100" dir="2700000" algn="tl">
                    <a:srgbClr val="000000">
                      <a:alpha val="43137"/>
                    </a:srgbClr>
                  </a:outerShdw>
                </a:effectLst>
              </a:rPr>
              <a:t>4.2- </a:t>
            </a:r>
            <a:r>
              <a:rPr lang="es-AR" sz="2300" i="1" u="sng" dirty="0">
                <a:solidFill>
                  <a:schemeClr val="bg2">
                    <a:lumMod val="25000"/>
                  </a:schemeClr>
                </a:solidFill>
                <a:effectLst>
                  <a:outerShdw blurRad="38100" dist="38100" dir="2700000" algn="tl">
                    <a:srgbClr val="000000">
                      <a:alpha val="43137"/>
                    </a:srgbClr>
                  </a:outerShdw>
                </a:effectLst>
              </a:rPr>
              <a:t>Paleros</a:t>
            </a:r>
            <a:r>
              <a:rPr lang="es-AR" sz="2300" i="1" dirty="0">
                <a:solidFill>
                  <a:schemeClr val="bg2">
                    <a:lumMod val="25000"/>
                  </a:schemeClr>
                </a:solidFill>
                <a:effectLst>
                  <a:outerShdw blurRad="38100" dist="38100" dir="2700000" algn="tl">
                    <a:srgbClr val="000000">
                      <a:alpha val="43137"/>
                    </a:srgbClr>
                  </a:outerShdw>
                </a:effectLst>
              </a:rPr>
              <a:t>: </a:t>
            </a:r>
          </a:p>
          <a:p>
            <a:pPr marL="0" indent="0" algn="just" fontAlgn="auto">
              <a:buFont typeface="Wingdings 3" charset="2"/>
              <a:buNone/>
              <a:defRPr/>
            </a:pPr>
            <a:r>
              <a:rPr lang="es-AR" sz="2300" dirty="0">
                <a:solidFill>
                  <a:schemeClr val="tx1"/>
                </a:solidFill>
              </a:rPr>
              <a:t>4.2.1- Las condiciones de carga deben incluir las condiciones de izado de máximo peso con brazo mínimo y máximo. </a:t>
            </a:r>
          </a:p>
          <a:p>
            <a:pPr marL="0" indent="0" algn="just" fontAlgn="auto">
              <a:buFont typeface="Wingdings 3" charset="2"/>
              <a:buNone/>
              <a:defRPr/>
            </a:pPr>
            <a:r>
              <a:rPr lang="es-AR" sz="2300" dirty="0">
                <a:solidFill>
                  <a:schemeClr val="tx1"/>
                </a:solidFill>
              </a:rPr>
              <a:t>4.2.2- Se deben incluir los folletos técnicos de las grúas, que justifiquen la información consignada en el Manual.</a:t>
            </a:r>
          </a:p>
          <a:p>
            <a:pPr marL="0" indent="0" algn="just" fontAlgn="auto">
              <a:buFont typeface="Wingdings 3" charset="2"/>
              <a:buNone/>
              <a:defRPr/>
            </a:pPr>
            <a:r>
              <a:rPr lang="es-AR" sz="2300" dirty="0">
                <a:solidFill>
                  <a:schemeClr val="tx1"/>
                </a:solidFill>
              </a:rPr>
              <a:t>4.2.3- En las Instrucciones al Capitán deben incluirse instrucciones y recomendaciones sobre el manejo de la grúa, máximo peso a izar en función del alcance del brazo, etc. Bajo ningún concepto podrá sumergirse la cubierta al izar un peso.</a:t>
            </a:r>
          </a:p>
        </p:txBody>
      </p:sp>
      <p:sp>
        <p:nvSpPr>
          <p:cNvPr id="47106"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7107"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7108"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contenido 2"/>
          <p:cNvSpPr txBox="1">
            <a:spLocks/>
          </p:cNvSpPr>
          <p:nvPr/>
        </p:nvSpPr>
        <p:spPr>
          <a:xfrm>
            <a:off x="492125" y="1576388"/>
            <a:ext cx="10056813" cy="4456112"/>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b="1" dirty="0">
                <a:solidFill>
                  <a:schemeClr val="bg2">
                    <a:lumMod val="50000"/>
                  </a:schemeClr>
                </a:solidFill>
                <a:effectLst>
                  <a:outerShdw blurRad="38100" dist="38100" dir="2700000" algn="tl">
                    <a:srgbClr val="000000">
                      <a:alpha val="43137"/>
                    </a:srgbClr>
                  </a:outerShdw>
                </a:effectLst>
              </a:rPr>
              <a:t>4- Notas Específicas para Ciertos Tipos de Buques:</a:t>
            </a:r>
          </a:p>
          <a:p>
            <a:pPr marL="0" indent="0" algn="just" fontAlgn="auto">
              <a:buFont typeface="Wingdings 3" charset="2"/>
              <a:buNone/>
              <a:defRPr/>
            </a:pPr>
            <a:r>
              <a:rPr lang="es-AR" sz="2300" dirty="0">
                <a:solidFill>
                  <a:schemeClr val="bg2">
                    <a:lumMod val="25000"/>
                  </a:schemeClr>
                </a:solidFill>
                <a:effectLst>
                  <a:outerShdw blurRad="38100" dist="38100" dir="2700000" algn="tl">
                    <a:srgbClr val="000000">
                      <a:alpha val="43137"/>
                    </a:srgbClr>
                  </a:outerShdw>
                </a:effectLst>
              </a:rPr>
              <a:t>4.3- </a:t>
            </a:r>
            <a:r>
              <a:rPr lang="es-AR" sz="2300" i="1" u="sng" dirty="0">
                <a:solidFill>
                  <a:schemeClr val="bg2">
                    <a:lumMod val="25000"/>
                  </a:schemeClr>
                </a:solidFill>
                <a:effectLst>
                  <a:outerShdw blurRad="38100" dist="38100" dir="2700000" algn="tl">
                    <a:srgbClr val="000000">
                      <a:alpha val="43137"/>
                    </a:srgbClr>
                  </a:outerShdw>
                </a:effectLst>
              </a:rPr>
              <a:t>Areneros</a:t>
            </a:r>
            <a:r>
              <a:rPr lang="es-AR" sz="2300" i="1" dirty="0">
                <a:solidFill>
                  <a:schemeClr val="bg2">
                    <a:lumMod val="25000"/>
                  </a:schemeClr>
                </a:solidFill>
                <a:effectLst>
                  <a:outerShdw blurRad="38100" dist="38100" dir="2700000" algn="tl">
                    <a:srgbClr val="000000">
                      <a:alpha val="43137"/>
                    </a:srgbClr>
                  </a:outerShdw>
                </a:effectLst>
              </a:rPr>
              <a:t>: </a:t>
            </a:r>
          </a:p>
          <a:p>
            <a:pPr marL="0" indent="0" algn="just" fontAlgn="auto">
              <a:buFont typeface="Wingdings 3" charset="2"/>
              <a:buNone/>
              <a:defRPr/>
            </a:pPr>
            <a:r>
              <a:rPr lang="es-AR" sz="2300" dirty="0">
                <a:solidFill>
                  <a:schemeClr val="tx1"/>
                </a:solidFill>
              </a:rPr>
              <a:t>4.3.1- Considerar densidades de carga entre 1,80 y 2,00 t/m3.</a:t>
            </a:r>
          </a:p>
          <a:p>
            <a:pPr marL="0" indent="0" algn="just" fontAlgn="auto">
              <a:buFont typeface="Wingdings 3" charset="2"/>
              <a:buNone/>
              <a:defRPr/>
            </a:pPr>
            <a:r>
              <a:rPr lang="es-AR" sz="2300" dirty="0">
                <a:solidFill>
                  <a:schemeClr val="tx1"/>
                </a:solidFill>
              </a:rPr>
              <a:t>4.3.2- Indicar en los cálculos de capacidad de la cántara las ubicaciones y dimensiones de las portas de desagüe.</a:t>
            </a:r>
          </a:p>
          <a:p>
            <a:pPr marL="0" indent="0" algn="just" fontAlgn="auto">
              <a:buFont typeface="Wingdings 3" charset="2"/>
              <a:buNone/>
              <a:defRPr/>
            </a:pPr>
            <a:r>
              <a:rPr lang="es-AR" sz="2300" dirty="0">
                <a:solidFill>
                  <a:schemeClr val="tx1"/>
                </a:solidFill>
              </a:rPr>
              <a:t>4.3.3- Definir claramente el ángulo de inmersión de cubierta y el de emersión del pantoque, para cada condición analizada.</a:t>
            </a:r>
          </a:p>
          <a:p>
            <a:pPr marL="0" indent="0" algn="just" fontAlgn="auto">
              <a:buFont typeface="Wingdings 3" charset="2"/>
              <a:buNone/>
              <a:defRPr/>
            </a:pPr>
            <a:r>
              <a:rPr lang="es-AR" sz="2300" dirty="0">
                <a:solidFill>
                  <a:schemeClr val="tx1"/>
                </a:solidFill>
              </a:rPr>
              <a:t>4.3.4- Definir claramente la altura y dimensiones de las portas de desagüe.</a:t>
            </a:r>
          </a:p>
          <a:p>
            <a:pPr marL="0" indent="0" algn="just" fontAlgn="auto">
              <a:buFont typeface="Wingdings 3" charset="2"/>
              <a:buNone/>
              <a:defRPr/>
            </a:pPr>
            <a:endParaRPr lang="es-AR" sz="2300" dirty="0">
              <a:solidFill>
                <a:schemeClr val="tx1"/>
              </a:solidFill>
              <a:effectLst>
                <a:outerShdw blurRad="38100" dist="38100" dir="2700000" algn="tl">
                  <a:srgbClr val="000000">
                    <a:alpha val="43137"/>
                  </a:srgbClr>
                </a:outerShdw>
              </a:effectLst>
            </a:endParaRPr>
          </a:p>
          <a:p>
            <a:pPr marL="0" indent="0" algn="just" fontAlgn="auto">
              <a:buFont typeface="Wingdings 3" charset="2"/>
              <a:buNone/>
              <a:defRPr/>
            </a:pPr>
            <a:endParaRPr lang="es-AR" sz="2300" dirty="0">
              <a:solidFill>
                <a:schemeClr val="tx1"/>
              </a:solidFill>
            </a:endParaRPr>
          </a:p>
        </p:txBody>
      </p:sp>
      <p:sp>
        <p:nvSpPr>
          <p:cNvPr id="48130"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48131"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48132"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6943725" cy="679450"/>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spcBef>
                <a:spcPts val="0"/>
              </a:spcBef>
              <a:buClrTx/>
              <a:buSzTx/>
              <a:buFont typeface="Wingdings 3" charset="2"/>
              <a:buNone/>
              <a:defRPr/>
            </a:pPr>
            <a:r>
              <a:rPr lang="es-AR" sz="2300" dirty="0">
                <a:solidFill>
                  <a:srgbClr val="ACCBF9">
                    <a:lumMod val="25000"/>
                  </a:srgbClr>
                </a:solidFill>
              </a:rPr>
              <a:t>PRESENTACIÓN DEL MANUAL DE CARGA – ORD. 01/16</a:t>
            </a: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2051050"/>
            <a:ext cx="10056813" cy="394811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600" dirty="0">
                <a:solidFill>
                  <a:schemeClr val="tx1"/>
                </a:solidFill>
              </a:rPr>
              <a:t>1.4- La información debe ser presentada en formato legible, de fácil seguimiento e interpretación, sin que se preste a confusiones.</a:t>
            </a:r>
          </a:p>
          <a:p>
            <a:pPr marL="0" indent="0" algn="just" fontAlgn="auto">
              <a:buFont typeface="Wingdings 3" charset="2"/>
              <a:buNone/>
              <a:defRPr/>
            </a:pPr>
            <a:r>
              <a:rPr lang="es-AR" sz="2600" dirty="0">
                <a:solidFill>
                  <a:schemeClr val="tx1"/>
                </a:solidFill>
              </a:rPr>
              <a:t>1.5- Los outputs de Programas como Maxsurf, deben estar traducidos previamente al idioma español. </a:t>
            </a:r>
          </a:p>
          <a:p>
            <a:pPr marL="0" indent="0" algn="just" fontAlgn="auto">
              <a:buFont typeface="Wingdings 3" charset="2"/>
              <a:buNone/>
              <a:defRPr/>
            </a:pPr>
            <a:r>
              <a:rPr lang="es-AR" sz="2600" dirty="0">
                <a:solidFill>
                  <a:schemeClr val="tx1"/>
                </a:solidFill>
              </a:rPr>
              <a:t>1.6- Todas las hojas deben tener nombre y matrícula del buque, y  número de página. Esto aplica a la presentación de cualquier ETJ.</a:t>
            </a:r>
          </a:p>
          <a:p>
            <a:pPr marL="0" indent="0" algn="just" fontAlgn="auto">
              <a:buFont typeface="Wingdings 3" charset="2"/>
              <a:buNone/>
              <a:defRPr/>
            </a:pPr>
            <a:endParaRPr lang="es-AR" sz="2300" dirty="0">
              <a:solidFill>
                <a:schemeClr val="tx1"/>
              </a:solidFill>
              <a:effectLst>
                <a:outerShdw blurRad="38100" dist="38100" dir="2700000" algn="tl">
                  <a:srgbClr val="000000">
                    <a:alpha val="43137"/>
                  </a:srgbClr>
                </a:outerShdw>
              </a:effectLst>
            </a:endParaRPr>
          </a:p>
          <a:p>
            <a:pPr marL="0" indent="0" algn="just" fontAlgn="auto">
              <a:buFont typeface="Wingdings 3" charset="2"/>
              <a:buNone/>
              <a:defRPr/>
            </a:pPr>
            <a:endParaRPr lang="es-AR" sz="2300" dirty="0">
              <a:solidFill>
                <a:schemeClr val="tx1"/>
              </a:solidFill>
            </a:endParaRPr>
          </a:p>
        </p:txBody>
      </p:sp>
      <p:sp>
        <p:nvSpPr>
          <p:cNvPr id="22531"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2532"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2533"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04347" y="1486694"/>
            <a:ext cx="7269162"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519112" y="1826419"/>
            <a:ext cx="10056813" cy="431561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600" dirty="0">
                <a:solidFill>
                  <a:schemeClr val="tx1"/>
                </a:solidFill>
              </a:rPr>
              <a:t>1.8- Todas las páginas deben estar firmadas por el Profesional encomendado.</a:t>
            </a:r>
          </a:p>
          <a:p>
            <a:pPr marL="0" indent="0" algn="just" fontAlgn="auto">
              <a:buFont typeface="Wingdings 3" charset="2"/>
              <a:buNone/>
              <a:defRPr/>
            </a:pPr>
            <a:r>
              <a:rPr lang="es-AR" sz="2600" dirty="0">
                <a:solidFill>
                  <a:schemeClr val="tx1"/>
                </a:solidFill>
              </a:rPr>
              <a:t>1.9- Los datos del rótulo deben coincidir con los del barco y con los indicados en los demás ETJ.</a:t>
            </a:r>
          </a:p>
          <a:p>
            <a:pPr marL="0" indent="0" algn="just" fontAlgn="auto">
              <a:buFont typeface="Wingdings 3" charset="2"/>
              <a:buNone/>
              <a:defRPr/>
            </a:pPr>
            <a:r>
              <a:rPr lang="es-AR" sz="2600" dirty="0">
                <a:solidFill>
                  <a:srgbClr val="003399"/>
                </a:solidFill>
              </a:rPr>
              <a:t>1.10- Previo a la presentación de un Manual de Carga, se recomienda verificar en el Archivo Técnico de PNA cuáles son los ETJ conexos al Manual que ya se encuentran aprobados. De no obrar en el Archivo Técnico al momento del análisis, dichos ETJ conexos al Manual podrían ser solicitados en la resolución correspondiente. </a:t>
            </a:r>
          </a:p>
          <a:p>
            <a:pPr marL="0" indent="0" algn="just" fontAlgn="auto">
              <a:buFont typeface="Wingdings 3" charset="2"/>
              <a:buNone/>
              <a:defRPr/>
            </a:pPr>
            <a:endParaRPr lang="es-AR" sz="2300" dirty="0">
              <a:solidFill>
                <a:schemeClr val="tx1"/>
              </a:solidFill>
            </a:endParaRPr>
          </a:p>
          <a:p>
            <a:pPr marL="0" indent="0" algn="just" fontAlgn="auto">
              <a:buFont typeface="Wingdings 3" charset="2"/>
              <a:buNone/>
              <a:defRPr/>
            </a:pPr>
            <a:endParaRPr lang="es-AR" sz="2300" dirty="0">
              <a:solidFill>
                <a:schemeClr val="tx1"/>
              </a:solidFill>
              <a:effectLst>
                <a:outerShdw blurRad="38100" dist="38100" dir="2700000" algn="tl">
                  <a:srgbClr val="000000">
                    <a:alpha val="43137"/>
                  </a:srgbClr>
                </a:outerShdw>
              </a:effectLst>
            </a:endParaRPr>
          </a:p>
          <a:p>
            <a:pPr marL="0" indent="0" algn="just" fontAlgn="auto">
              <a:buFont typeface="Wingdings 3" charset="2"/>
              <a:buNone/>
              <a:defRPr/>
            </a:pPr>
            <a:endParaRPr lang="es-AR" sz="2300" dirty="0">
              <a:solidFill>
                <a:schemeClr val="tx1"/>
              </a:solidFill>
            </a:endParaRPr>
          </a:p>
        </p:txBody>
      </p:sp>
      <p:sp>
        <p:nvSpPr>
          <p:cNvPr id="23555"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3556"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3557"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04347" y="1486694"/>
            <a:ext cx="7269162"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519112" y="1826419"/>
            <a:ext cx="10056813" cy="431561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600" dirty="0">
                <a:solidFill>
                  <a:schemeClr val="tx1"/>
                </a:solidFill>
              </a:rPr>
              <a:t>1.12- En caso de que se retiren ETJ aprobados originales del Archivo Técnico, se recomienda una devolución lo más pronta posible. No retener ETJ aprobados fuera del Archivo Técnico durante tiempos prolongados.</a:t>
            </a:r>
          </a:p>
          <a:p>
            <a:pPr marL="0" indent="0" algn="just" fontAlgn="auto">
              <a:buFont typeface="Wingdings 3" charset="2"/>
              <a:buNone/>
              <a:defRPr/>
            </a:pPr>
            <a:r>
              <a:rPr lang="es-AR" sz="2600" dirty="0">
                <a:solidFill>
                  <a:schemeClr val="tx1"/>
                </a:solidFill>
              </a:rPr>
              <a:t>1.13- Se recomienda indicar en el </a:t>
            </a:r>
            <a:r>
              <a:rPr lang="es-AR" sz="2600" dirty="0" err="1">
                <a:solidFill>
                  <a:schemeClr val="tx1"/>
                </a:solidFill>
              </a:rPr>
              <a:t>Expte</a:t>
            </a:r>
            <a:r>
              <a:rPr lang="es-AR" sz="2600" dirty="0">
                <a:solidFill>
                  <a:schemeClr val="tx1"/>
                </a:solidFill>
              </a:rPr>
              <a:t>. mediante Nota del Profesional, si se han retirado ETJ aprobados del Archivo Técnico, a fin de que el analista esté informado y para evitar malentendidos.</a:t>
            </a:r>
          </a:p>
          <a:p>
            <a:pPr marL="0" indent="0" algn="just" fontAlgn="auto">
              <a:buFont typeface="Wingdings 3" charset="2"/>
              <a:buNone/>
              <a:defRPr/>
            </a:pPr>
            <a:endParaRPr lang="es-AR" sz="2300" dirty="0">
              <a:solidFill>
                <a:schemeClr val="tx1"/>
              </a:solidFill>
            </a:endParaRPr>
          </a:p>
          <a:p>
            <a:pPr marL="0" indent="0" algn="just" fontAlgn="auto">
              <a:buFont typeface="Wingdings 3" charset="2"/>
              <a:buNone/>
              <a:defRPr/>
            </a:pPr>
            <a:endParaRPr lang="es-AR" sz="2300" dirty="0">
              <a:solidFill>
                <a:schemeClr val="tx1"/>
              </a:solidFill>
              <a:effectLst>
                <a:outerShdw blurRad="38100" dist="38100" dir="2700000" algn="tl">
                  <a:srgbClr val="000000">
                    <a:alpha val="43137"/>
                  </a:srgbClr>
                </a:outerShdw>
              </a:effectLst>
            </a:endParaRPr>
          </a:p>
          <a:p>
            <a:pPr marL="0" indent="0" algn="just" fontAlgn="auto">
              <a:buFont typeface="Wingdings 3" charset="2"/>
              <a:buNone/>
              <a:defRPr/>
            </a:pPr>
            <a:endParaRPr lang="es-AR" sz="2300" dirty="0">
              <a:solidFill>
                <a:schemeClr val="tx1"/>
              </a:solidFill>
            </a:endParaRPr>
          </a:p>
        </p:txBody>
      </p:sp>
      <p:sp>
        <p:nvSpPr>
          <p:cNvPr id="23555"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3556"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3557"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extLst>
      <p:ext uri="{BB962C8B-B14F-4D97-AF65-F5344CB8AC3E}">
        <p14:creationId xmlns:p14="http://schemas.microsoft.com/office/powerpoint/2010/main" val="380994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175500"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1852613"/>
            <a:ext cx="10056813" cy="414655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b="1" dirty="0">
                <a:solidFill>
                  <a:schemeClr val="bg2">
                    <a:lumMod val="50000"/>
                  </a:schemeClr>
                </a:solidFill>
                <a:effectLst>
                  <a:outerShdw blurRad="38100" dist="38100" dir="2700000" algn="tl">
                    <a:srgbClr val="000000">
                      <a:alpha val="43137"/>
                    </a:srgbClr>
                  </a:outerShdw>
                </a:effectLst>
              </a:rPr>
              <a:t>2.- Estructura:</a:t>
            </a:r>
          </a:p>
          <a:p>
            <a:pPr marL="0" indent="0" algn="just" fontAlgn="auto">
              <a:buFont typeface="Wingdings 3" charset="2"/>
              <a:buNone/>
              <a:defRPr/>
            </a:pPr>
            <a:r>
              <a:rPr lang="es-AR" sz="2300" b="1" dirty="0">
                <a:solidFill>
                  <a:schemeClr val="tx1"/>
                </a:solidFill>
              </a:rPr>
              <a:t>2.1- Índice.</a:t>
            </a:r>
          </a:p>
          <a:p>
            <a:pPr marL="0" indent="0" algn="just" fontAlgn="auto">
              <a:buFont typeface="Wingdings 3" charset="2"/>
              <a:buNone/>
              <a:defRPr/>
            </a:pPr>
            <a:r>
              <a:rPr lang="es-AR" sz="2300" b="1" dirty="0">
                <a:solidFill>
                  <a:schemeClr val="tx1"/>
                </a:solidFill>
              </a:rPr>
              <a:t>2.2- Descripción General del Buque</a:t>
            </a:r>
            <a:r>
              <a:rPr lang="es-AR" sz="2300" dirty="0">
                <a:solidFill>
                  <a:schemeClr val="tx1"/>
                </a:solidFill>
              </a:rPr>
              <a:t>: Dimensiones principales, tipo de buque, tipo de navegación, etc.</a:t>
            </a:r>
          </a:p>
          <a:p>
            <a:pPr marL="0" indent="0" algn="just" fontAlgn="auto">
              <a:buFont typeface="Wingdings 3" charset="2"/>
              <a:buNone/>
              <a:defRPr/>
            </a:pPr>
            <a:r>
              <a:rPr lang="es-AR" sz="2300" b="1" dirty="0">
                <a:solidFill>
                  <a:schemeClr val="tx1"/>
                </a:solidFill>
              </a:rPr>
              <a:t>2.3- Informe sobre la Prueba de Estabilidad:</a:t>
            </a:r>
          </a:p>
          <a:p>
            <a:pPr marL="0" indent="0" algn="just" fontAlgn="auto">
              <a:buFont typeface="Wingdings 3" charset="2"/>
              <a:buNone/>
              <a:defRPr/>
            </a:pPr>
            <a:r>
              <a:rPr lang="es-AR" sz="2300" dirty="0">
                <a:solidFill>
                  <a:schemeClr val="tx1"/>
                </a:solidFill>
              </a:rPr>
              <a:t>2.3.1- Los datos consignados deben coincidir con los del Acta FIRMADA por el Inspector.</a:t>
            </a:r>
          </a:p>
          <a:p>
            <a:pPr marL="0" indent="0" algn="just" fontAlgn="auto">
              <a:buFont typeface="Wingdings 3" charset="2"/>
              <a:buNone/>
              <a:defRPr/>
            </a:pPr>
            <a:r>
              <a:rPr lang="es-AR" sz="2300" dirty="0">
                <a:solidFill>
                  <a:schemeClr val="tx1"/>
                </a:solidFill>
              </a:rPr>
              <a:t>2.3.2- Debe haber un croquis con la flotación de prueba trazada, indicando francobordos y calados medidos, y las cuadernas de medición.</a:t>
            </a:r>
          </a:p>
        </p:txBody>
      </p:sp>
      <p:sp>
        <p:nvSpPr>
          <p:cNvPr id="24579"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4580"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4581"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339012"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9" name="Marcador de contenido 2"/>
          <p:cNvSpPr txBox="1">
            <a:spLocks/>
          </p:cNvSpPr>
          <p:nvPr/>
        </p:nvSpPr>
        <p:spPr>
          <a:xfrm>
            <a:off x="492125" y="2051050"/>
            <a:ext cx="10056813" cy="4090988"/>
          </a:xfrm>
          <a:prstGeom prst="rect">
            <a:avLst/>
          </a:prstGeom>
        </p:spPr>
        <p:txBody>
          <a:bodyP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fontAlgn="auto">
              <a:buFont typeface="Wingdings 3" charset="2"/>
              <a:buNone/>
              <a:defRPr/>
            </a:pPr>
            <a:r>
              <a:rPr lang="es-AR" sz="2300" dirty="0">
                <a:solidFill>
                  <a:schemeClr val="tx1"/>
                </a:solidFill>
              </a:rPr>
              <a:t>2.3.4- En caso de haberse medido sobre las marcas de calado, debe indicarse la fórmula para el pasaje de calados en marcas a las perpendiculares.</a:t>
            </a:r>
          </a:p>
          <a:p>
            <a:pPr marL="0" indent="0" algn="just" fontAlgn="auto">
              <a:buFont typeface="Wingdings 3" charset="2"/>
              <a:buNone/>
              <a:defRPr/>
            </a:pPr>
            <a:r>
              <a:rPr lang="es-AR" sz="2300" dirty="0">
                <a:solidFill>
                  <a:schemeClr val="tx1"/>
                </a:solidFill>
              </a:rPr>
              <a:t>2.3.5- Indicar claramente el asiento de prueba. Y si es absoluto o relativo.</a:t>
            </a:r>
          </a:p>
          <a:p>
            <a:pPr marL="0" indent="0" algn="just" fontAlgn="auto">
              <a:buFont typeface="Wingdings 3" charset="2"/>
              <a:buNone/>
              <a:defRPr/>
            </a:pPr>
            <a:r>
              <a:rPr lang="es-AR" sz="2300" dirty="0">
                <a:solidFill>
                  <a:schemeClr val="tx1"/>
                </a:solidFill>
              </a:rPr>
              <a:t>2.3.6- Indicar las referencias del LCB y LCF. Si están referidos a la sección media, debe indicarse la cuaderna correspondiente a la sección media y si se toma positivo a proa o a popa. </a:t>
            </a:r>
          </a:p>
          <a:p>
            <a:pPr marL="0" indent="0" algn="just" fontAlgn="auto">
              <a:buFont typeface="Wingdings 3" charset="2"/>
              <a:buNone/>
              <a:defRPr/>
            </a:pPr>
            <a:r>
              <a:rPr lang="es-AR" sz="2300" dirty="0">
                <a:solidFill>
                  <a:schemeClr val="tx1"/>
                </a:solidFill>
              </a:rPr>
              <a:t>2.3.7- Indicar referencias del KB. </a:t>
            </a:r>
          </a:p>
          <a:p>
            <a:pPr marL="0" indent="0" algn="just" fontAlgn="auto">
              <a:buFont typeface="Wingdings 3" charset="2"/>
              <a:buNone/>
              <a:defRPr/>
            </a:pPr>
            <a:r>
              <a:rPr lang="es-AR" sz="2300" dirty="0">
                <a:solidFill>
                  <a:schemeClr val="tx1"/>
                </a:solidFill>
              </a:rPr>
              <a:t>2.3.8- Los atributos del buque en condición de prueba deben coincidir con los presentados en el ETJ: “Atributos de Carena”.</a:t>
            </a:r>
          </a:p>
        </p:txBody>
      </p:sp>
      <p:sp>
        <p:nvSpPr>
          <p:cNvPr id="25603"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5604"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5605"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contenido 2"/>
          <p:cNvSpPr txBox="1">
            <a:spLocks/>
          </p:cNvSpPr>
          <p:nvPr/>
        </p:nvSpPr>
        <p:spPr>
          <a:xfrm>
            <a:off x="2297113" y="1458913"/>
            <a:ext cx="7315200" cy="679450"/>
          </a:xfrm>
          <a:prstGeom prst="rect">
            <a:avLst/>
          </a:prstGeom>
        </p:spPr>
        <p:txBody>
          <a:bodyPr>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fontAlgn="auto">
              <a:buFont typeface="Wingdings 3" charset="2"/>
              <a:buNone/>
              <a:defRPr/>
            </a:pPr>
            <a:r>
              <a:rPr lang="es-AR" sz="3000" dirty="0">
                <a:solidFill>
                  <a:schemeClr val="bg2">
                    <a:lumMod val="25000"/>
                  </a:schemeClr>
                </a:solidFill>
              </a:rPr>
              <a:t>PRESENTACIÓN DEL MANUAL DE CARGA – ORD. 01/16</a:t>
            </a:r>
          </a:p>
          <a:p>
            <a:pPr marL="0" indent="0" fontAlgn="auto">
              <a:buFont typeface="Wingdings 3" charset="2"/>
              <a:buNone/>
              <a:defRPr/>
            </a:pPr>
            <a:endParaRPr lang="es-AR" sz="3000" dirty="0"/>
          </a:p>
          <a:p>
            <a:pPr marL="0" indent="0" fontAlgn="auto">
              <a:buFont typeface="Wingdings 3" charset="2"/>
              <a:buNone/>
              <a:defRPr/>
            </a:pPr>
            <a:endParaRPr lang="es-AR" sz="3000" dirty="0"/>
          </a:p>
          <a:p>
            <a:pPr marL="0" indent="0" fontAlgn="auto">
              <a:buFont typeface="Wingdings 3" charset="2"/>
              <a:buNone/>
              <a:defRPr/>
            </a:pPr>
            <a:endParaRPr lang="es-AR" sz="2300" dirty="0"/>
          </a:p>
          <a:p>
            <a:pPr marL="0" indent="0" fontAlgn="auto">
              <a:buFont typeface="Wingdings 3" charset="2"/>
              <a:buNone/>
              <a:defRPr/>
            </a:pPr>
            <a:endParaRPr lang="es-AR" sz="2300" dirty="0"/>
          </a:p>
          <a:p>
            <a:pPr marL="0" indent="0" fontAlgn="auto">
              <a:buFont typeface="Wingdings 3" charset="2"/>
              <a:buNone/>
              <a:defRPr/>
            </a:pPr>
            <a:endParaRPr lang="es-AR" sz="2300" dirty="0"/>
          </a:p>
        </p:txBody>
      </p:sp>
      <p:sp>
        <p:nvSpPr>
          <p:cNvPr id="26626" name="Marcador de contenido 2"/>
          <p:cNvSpPr txBox="1">
            <a:spLocks/>
          </p:cNvSpPr>
          <p:nvPr/>
        </p:nvSpPr>
        <p:spPr bwMode="auto">
          <a:xfrm>
            <a:off x="492125" y="2051050"/>
            <a:ext cx="10056813" cy="4090988"/>
          </a:xfrm>
          <a:prstGeom prst="rect">
            <a:avLst/>
          </a:prstGeom>
          <a:noFill/>
          <a:ln w="9525">
            <a:noFill/>
            <a:miter lim="800000"/>
            <a:headEnd/>
            <a:tailEnd/>
          </a:ln>
        </p:spPr>
        <p:txBody>
          <a:bodyPr/>
          <a:lstStyle/>
          <a:p>
            <a:pPr algn="just">
              <a:spcBef>
                <a:spcPts val="1000"/>
              </a:spcBef>
              <a:buClr>
                <a:schemeClr val="accent1"/>
              </a:buClr>
              <a:buSzPct val="80000"/>
              <a:buFont typeface="Wingdings 3" pitchFamily="18" charset="2"/>
              <a:buNone/>
            </a:pPr>
            <a:r>
              <a:rPr lang="es-AR" sz="2300" dirty="0">
                <a:latin typeface="Trebuchet MS" pitchFamily="34" charset="0"/>
              </a:rPr>
              <a:t>2.3.9- Los contenidos de los tanques en condición de prueba deben coincidir con los consignados en las tablas de calibrados de tanques. Es decir, si se entra con los sondajes medidos en prueba a las tablas de calibrados, no deben existir discrepancias.</a:t>
            </a:r>
          </a:p>
          <a:p>
            <a:pPr algn="just">
              <a:spcBef>
                <a:spcPts val="1000"/>
              </a:spcBef>
              <a:buClr>
                <a:schemeClr val="accent1"/>
              </a:buClr>
              <a:buSzPct val="80000"/>
              <a:buFont typeface="Wingdings 3" pitchFamily="18" charset="2"/>
              <a:buNone/>
            </a:pPr>
            <a:r>
              <a:rPr lang="es-AR" sz="2300" dirty="0">
                <a:latin typeface="Trebuchet MS" pitchFamily="34" charset="0"/>
              </a:rPr>
              <a:t>2.3.10- El Inspector sólo debería firmar las hojas correspondientes a lo medido durante la prueba , no tiene incumbencia en los cálculos que dependan de otros ETJ presentados por el Profesional. </a:t>
            </a:r>
          </a:p>
          <a:p>
            <a:pPr algn="just">
              <a:spcBef>
                <a:spcPts val="1000"/>
              </a:spcBef>
              <a:buClr>
                <a:schemeClr val="accent1"/>
              </a:buClr>
              <a:buSzPct val="80000"/>
              <a:buFont typeface="Wingdings 3" pitchFamily="18" charset="2"/>
              <a:buNone/>
            </a:pPr>
            <a:r>
              <a:rPr lang="es-AR" sz="2300" dirty="0">
                <a:latin typeface="Trebuchet MS" pitchFamily="34" charset="0"/>
              </a:rPr>
              <a:t>2.3.11- La escora del buque durante la prueba no debe superar el máximo establecido por la Ord. 2/16.</a:t>
            </a:r>
          </a:p>
        </p:txBody>
      </p:sp>
      <p:sp>
        <p:nvSpPr>
          <p:cNvPr id="26627" name="Marcador de contenido 2"/>
          <p:cNvSpPr txBox="1">
            <a:spLocks/>
          </p:cNvSpPr>
          <p:nvPr/>
        </p:nvSpPr>
        <p:spPr bwMode="auto">
          <a:xfrm>
            <a:off x="687388" y="6142038"/>
            <a:ext cx="8596312" cy="609600"/>
          </a:xfrm>
          <a:prstGeom prst="rect">
            <a:avLst/>
          </a:prstGeom>
          <a:noFill/>
          <a:ln w="9525">
            <a:noFill/>
            <a:miter lim="800000"/>
            <a:headEnd/>
            <a:tailEnd/>
          </a:ln>
        </p:spPr>
        <p:txBody>
          <a:bodyPr/>
          <a:lstStyle/>
          <a:p>
            <a:pPr>
              <a:spcBef>
                <a:spcPts val="1000"/>
              </a:spcBef>
              <a:buClr>
                <a:schemeClr val="accent1"/>
              </a:buClr>
              <a:buSzPct val="80000"/>
              <a:buFont typeface="Wingdings 3" pitchFamily="18" charset="2"/>
              <a:buNone/>
            </a:pPr>
            <a:r>
              <a:rPr lang="es-AR" sz="1500">
                <a:solidFill>
                  <a:srgbClr val="404040"/>
                </a:solidFill>
                <a:latin typeface="Trebuchet MS" pitchFamily="34" charset="0"/>
              </a:rPr>
              <a:t>17/06/2020</a:t>
            </a: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a:p>
            <a:pPr>
              <a:spcBef>
                <a:spcPts val="1000"/>
              </a:spcBef>
              <a:buClr>
                <a:schemeClr val="accent1"/>
              </a:buClr>
              <a:buSzPct val="80000"/>
              <a:buFont typeface="Wingdings 3" pitchFamily="18" charset="2"/>
              <a:buNone/>
            </a:pPr>
            <a:endParaRPr lang="es-AR" sz="2300">
              <a:solidFill>
                <a:srgbClr val="404040"/>
              </a:solidFill>
              <a:latin typeface="Trebuchet MS" pitchFamily="34" charset="0"/>
            </a:endParaRPr>
          </a:p>
        </p:txBody>
      </p:sp>
      <p:pic>
        <p:nvPicPr>
          <p:cNvPr id="26628" name="Imagen 1"/>
          <p:cNvPicPr>
            <a:picLocks noChangeAspect="1"/>
          </p:cNvPicPr>
          <p:nvPr/>
        </p:nvPicPr>
        <p:blipFill>
          <a:blip r:embed="rId2"/>
          <a:srcRect/>
          <a:stretch>
            <a:fillRect/>
          </a:stretch>
        </p:blipFill>
        <p:spPr bwMode="auto">
          <a:xfrm>
            <a:off x="576263" y="173038"/>
            <a:ext cx="1771650" cy="1285875"/>
          </a:xfrm>
          <a:prstGeom prst="rect">
            <a:avLst/>
          </a:prstGeom>
          <a:noFill/>
          <a:ln w="9525">
            <a:noFill/>
            <a:miter lim="800000"/>
            <a:headEnd/>
            <a:tailEnd/>
          </a:ln>
        </p:spPr>
      </p:pic>
      <p:pic>
        <p:nvPicPr>
          <p:cNvPr id="26629" name="Imagen 5"/>
          <p:cNvPicPr>
            <a:picLocks noChangeAspect="1"/>
          </p:cNvPicPr>
          <p:nvPr/>
        </p:nvPicPr>
        <p:blipFill>
          <a:blip r:embed="rId3"/>
          <a:srcRect/>
          <a:stretch>
            <a:fillRect/>
          </a:stretch>
        </p:blipFill>
        <p:spPr bwMode="auto">
          <a:xfrm>
            <a:off x="9190038" y="192088"/>
            <a:ext cx="2771775" cy="1123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Faceta">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1230</TotalTime>
  <Words>2963</Words>
  <Application>Microsoft Office PowerPoint</Application>
  <PresentationFormat>Panorámica</PresentationFormat>
  <Paragraphs>262</Paragraphs>
  <Slides>31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31</vt:i4>
      </vt:variant>
    </vt:vector>
  </HeadingPairs>
  <TitlesOfParts>
    <vt:vector size="36" baseType="lpstr">
      <vt:lpstr>Arial</vt:lpstr>
      <vt:lpstr>Calibri</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Anabella</dc:creator>
  <cp:lastModifiedBy>CPIN-PC-1</cp:lastModifiedBy>
  <cp:revision>98</cp:revision>
  <cp:lastPrinted>2020-06-05T19:53:47Z</cp:lastPrinted>
  <dcterms:created xsi:type="dcterms:W3CDTF">2020-05-15T23:06:42Z</dcterms:created>
  <dcterms:modified xsi:type="dcterms:W3CDTF">2020-06-12T19:39:46Z</dcterms:modified>
</cp:coreProperties>
</file>